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media/image9.jpeg" ContentType="image/jpeg"/>
  <Override PartName="/ppt/media/image1.jpeg" ContentType="image/jpeg"/>
  <Override PartName="/ppt/media/image2.jpeg" ContentType="image/jpeg"/>
  <Override PartName="/ppt/media/image5.png" ContentType="image/png"/>
  <Override PartName="/ppt/media/image12.gif" ContentType="image/gif"/>
  <Override PartName="/ppt/media/image3.jpeg" ContentType="image/jpeg"/>
  <Override PartName="/ppt/media/image4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10.jpeg" ContentType="image/jpeg"/>
  <Override PartName="/ppt/media/image11.jpeg" ContentType="image/jpeg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0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9156700" cy="6870700"/>
  <p:notesSz cx="9156700" cy="68707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560" y="1607400"/>
            <a:ext cx="82404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560" y="3688920"/>
            <a:ext cx="82404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560" y="160740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80360" y="160740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57560" y="368892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680360" y="368892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560" y="1607400"/>
            <a:ext cx="2653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243960" y="1607400"/>
            <a:ext cx="2653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030000" y="1607400"/>
            <a:ext cx="2653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457560" y="3688920"/>
            <a:ext cx="2653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243960" y="3688920"/>
            <a:ext cx="2653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030000" y="3688920"/>
            <a:ext cx="2653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457560" y="1607400"/>
            <a:ext cx="8240400" cy="3984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560" y="1607400"/>
            <a:ext cx="8240400" cy="398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560" y="1607400"/>
            <a:ext cx="4021200" cy="398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680360" y="1607400"/>
            <a:ext cx="4021200" cy="398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457560" y="273960"/>
            <a:ext cx="8240400" cy="53179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560" y="160740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80360" y="1607400"/>
            <a:ext cx="4021200" cy="398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560" y="368892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560" y="1607400"/>
            <a:ext cx="8240400" cy="3984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560" y="1607400"/>
            <a:ext cx="4021200" cy="398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80360" y="160740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680360" y="368892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560" y="160740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80360" y="160740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57560" y="3688920"/>
            <a:ext cx="82404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560" y="1607400"/>
            <a:ext cx="82404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57560" y="3688920"/>
            <a:ext cx="82404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560" y="160740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680360" y="160740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57560" y="368892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4680360" y="368892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560" y="1607400"/>
            <a:ext cx="2653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3243960" y="1607400"/>
            <a:ext cx="2653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6030000" y="1607400"/>
            <a:ext cx="2653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457560" y="3688920"/>
            <a:ext cx="2653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3243960" y="3688920"/>
            <a:ext cx="2653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6030000" y="3688920"/>
            <a:ext cx="2653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subTitle"/>
          </p:nvPr>
        </p:nvSpPr>
        <p:spPr>
          <a:xfrm>
            <a:off x="457560" y="1607400"/>
            <a:ext cx="8240400" cy="3984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560" y="1607400"/>
            <a:ext cx="8240400" cy="398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560" y="1607400"/>
            <a:ext cx="4021200" cy="398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680360" y="1607400"/>
            <a:ext cx="4021200" cy="398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560" y="1607400"/>
            <a:ext cx="8240400" cy="398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subTitle"/>
          </p:nvPr>
        </p:nvSpPr>
        <p:spPr>
          <a:xfrm>
            <a:off x="457560" y="273960"/>
            <a:ext cx="8240400" cy="53179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560" y="160740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80360" y="1607400"/>
            <a:ext cx="4021200" cy="398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57560" y="368892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560" y="1607400"/>
            <a:ext cx="4021200" cy="398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80360" y="160740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680360" y="368892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560" y="160740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680360" y="160740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457560" y="3688920"/>
            <a:ext cx="82404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560" y="1607400"/>
            <a:ext cx="82404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57560" y="3688920"/>
            <a:ext cx="82404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457560" y="160740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4680360" y="160740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457560" y="368892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5"/>
          <p:cNvSpPr>
            <a:spLocks noGrp="1"/>
          </p:cNvSpPr>
          <p:nvPr>
            <p:ph type="body"/>
          </p:nvPr>
        </p:nvSpPr>
        <p:spPr>
          <a:xfrm>
            <a:off x="4680360" y="368892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57560" y="1607400"/>
            <a:ext cx="2653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3243960" y="1607400"/>
            <a:ext cx="2653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6030000" y="1607400"/>
            <a:ext cx="2653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 type="body"/>
          </p:nvPr>
        </p:nvSpPr>
        <p:spPr>
          <a:xfrm>
            <a:off x="457560" y="3688920"/>
            <a:ext cx="2653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6"/>
          <p:cNvSpPr>
            <a:spLocks noGrp="1"/>
          </p:cNvSpPr>
          <p:nvPr>
            <p:ph type="body"/>
          </p:nvPr>
        </p:nvSpPr>
        <p:spPr>
          <a:xfrm>
            <a:off x="3243960" y="3688920"/>
            <a:ext cx="2653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7"/>
          <p:cNvSpPr>
            <a:spLocks noGrp="1"/>
          </p:cNvSpPr>
          <p:nvPr>
            <p:ph type="body"/>
          </p:nvPr>
        </p:nvSpPr>
        <p:spPr>
          <a:xfrm>
            <a:off x="6030000" y="3688920"/>
            <a:ext cx="2653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subTitle"/>
          </p:nvPr>
        </p:nvSpPr>
        <p:spPr>
          <a:xfrm>
            <a:off x="457560" y="1607400"/>
            <a:ext cx="8240400" cy="3984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457560" y="1607400"/>
            <a:ext cx="8240400" cy="398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560" y="1607400"/>
            <a:ext cx="4021200" cy="398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80360" y="1607400"/>
            <a:ext cx="4021200" cy="398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457560" y="1607400"/>
            <a:ext cx="4021200" cy="398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4680360" y="1607400"/>
            <a:ext cx="4021200" cy="398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subTitle"/>
          </p:nvPr>
        </p:nvSpPr>
        <p:spPr>
          <a:xfrm>
            <a:off x="457560" y="273960"/>
            <a:ext cx="8240400" cy="53179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457560" y="160740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4680360" y="1607400"/>
            <a:ext cx="4021200" cy="398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PlaceHolder 4"/>
          <p:cNvSpPr>
            <a:spLocks noGrp="1"/>
          </p:cNvSpPr>
          <p:nvPr>
            <p:ph type="body"/>
          </p:nvPr>
        </p:nvSpPr>
        <p:spPr>
          <a:xfrm>
            <a:off x="457560" y="368892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457560" y="1607400"/>
            <a:ext cx="4021200" cy="398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4680360" y="160740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4680360" y="368892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457560" y="160740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4680360" y="160740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PlaceHolder 4"/>
          <p:cNvSpPr>
            <a:spLocks noGrp="1"/>
          </p:cNvSpPr>
          <p:nvPr>
            <p:ph type="body"/>
          </p:nvPr>
        </p:nvSpPr>
        <p:spPr>
          <a:xfrm>
            <a:off x="457560" y="3688920"/>
            <a:ext cx="82404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457560" y="1607400"/>
            <a:ext cx="82404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PlaceHolder 3"/>
          <p:cNvSpPr>
            <a:spLocks noGrp="1"/>
          </p:cNvSpPr>
          <p:nvPr>
            <p:ph type="body"/>
          </p:nvPr>
        </p:nvSpPr>
        <p:spPr>
          <a:xfrm>
            <a:off x="457560" y="3688920"/>
            <a:ext cx="82404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457560" y="160740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 type="body"/>
          </p:nvPr>
        </p:nvSpPr>
        <p:spPr>
          <a:xfrm>
            <a:off x="4680360" y="160740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 type="body"/>
          </p:nvPr>
        </p:nvSpPr>
        <p:spPr>
          <a:xfrm>
            <a:off x="457560" y="368892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PlaceHolder 5"/>
          <p:cNvSpPr>
            <a:spLocks noGrp="1"/>
          </p:cNvSpPr>
          <p:nvPr>
            <p:ph type="body"/>
          </p:nvPr>
        </p:nvSpPr>
        <p:spPr>
          <a:xfrm>
            <a:off x="4680360" y="368892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457560" y="1607400"/>
            <a:ext cx="2653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3"/>
          <p:cNvSpPr>
            <a:spLocks noGrp="1"/>
          </p:cNvSpPr>
          <p:nvPr>
            <p:ph type="body"/>
          </p:nvPr>
        </p:nvSpPr>
        <p:spPr>
          <a:xfrm>
            <a:off x="3243960" y="1607400"/>
            <a:ext cx="2653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4"/>
          <p:cNvSpPr>
            <a:spLocks noGrp="1"/>
          </p:cNvSpPr>
          <p:nvPr>
            <p:ph type="body"/>
          </p:nvPr>
        </p:nvSpPr>
        <p:spPr>
          <a:xfrm>
            <a:off x="6030000" y="1607400"/>
            <a:ext cx="2653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5"/>
          <p:cNvSpPr>
            <a:spLocks noGrp="1"/>
          </p:cNvSpPr>
          <p:nvPr>
            <p:ph type="body"/>
          </p:nvPr>
        </p:nvSpPr>
        <p:spPr>
          <a:xfrm>
            <a:off x="457560" y="3688920"/>
            <a:ext cx="2653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6"/>
          <p:cNvSpPr>
            <a:spLocks noGrp="1"/>
          </p:cNvSpPr>
          <p:nvPr>
            <p:ph type="body"/>
          </p:nvPr>
        </p:nvSpPr>
        <p:spPr>
          <a:xfrm>
            <a:off x="3243960" y="3688920"/>
            <a:ext cx="2653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PlaceHolder 7"/>
          <p:cNvSpPr>
            <a:spLocks noGrp="1"/>
          </p:cNvSpPr>
          <p:nvPr>
            <p:ph type="body"/>
          </p:nvPr>
        </p:nvSpPr>
        <p:spPr>
          <a:xfrm>
            <a:off x="6030000" y="3688920"/>
            <a:ext cx="2653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560" y="273960"/>
            <a:ext cx="8240400" cy="53179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560" y="160740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80360" y="1607400"/>
            <a:ext cx="4021200" cy="398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57560" y="368892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560" y="1607400"/>
            <a:ext cx="4021200" cy="398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80360" y="160740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80360" y="368892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560" y="160740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80360" y="1607400"/>
            <a:ext cx="40212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560" y="3688920"/>
            <a:ext cx="8240400" cy="190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 flipH="1">
            <a:off x="8164800" y="0"/>
            <a:ext cx="991440" cy="6870240"/>
          </a:xfrm>
          <a:prstGeom prst="rect">
            <a:avLst/>
          </a:prstGeom>
          <a:blipFill rotWithShape="0">
            <a:blip r:embed="rId2"/>
            <a:tile/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PlaceHolder 2"/>
          <p:cNvSpPr>
            <a:spLocks noGrp="1"/>
          </p:cNvSpPr>
          <p:nvPr>
            <p:ph type="title"/>
          </p:nvPr>
        </p:nvSpPr>
        <p:spPr>
          <a:xfrm>
            <a:off x="457920" y="320760"/>
            <a:ext cx="7248600" cy="1144800"/>
          </a:xfrm>
          <a:prstGeom prst="rect">
            <a:avLst/>
          </a:prstGeom>
        </p:spPr>
        <p:txBody>
          <a:bodyPr lIns="45720" rIns="45720" tIns="0" bIns="0" anchor="b">
            <a:normAutofit fontScale="97000"/>
          </a:bodyPr>
          <a:p>
            <a:r>
              <a:rPr b="0" lang="hr-HR" sz="3800" spc="-1" strike="noStrike">
                <a:solidFill>
                  <a:srgbClr val="000000"/>
                </a:solidFill>
                <a:latin typeface="Arial"/>
              </a:rPr>
              <a:t>Kliknite za uređivanje oblika naslova teksta</a:t>
            </a:r>
            <a:endParaRPr b="0" lang="hr-HR" sz="3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57920" y="1612440"/>
            <a:ext cx="7248600" cy="4854960"/>
          </a:xfrm>
          <a:prstGeom prst="rect">
            <a:avLst/>
          </a:prstGeom>
        </p:spPr>
        <p:txBody>
          <a:bodyPr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600" spc="-1" strike="noStrike">
                <a:solidFill>
                  <a:srgbClr val="000000"/>
                </a:solidFill>
                <a:latin typeface="Arial"/>
              </a:rPr>
              <a:t>Kliknite za uređivanje oblika teksta</a:t>
            </a:r>
            <a:endParaRPr b="0" lang="hr-HR" sz="26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2600" spc="-1" strike="noStrike">
                <a:solidFill>
                  <a:srgbClr val="000000"/>
                </a:solidFill>
                <a:latin typeface="Arial"/>
              </a:rPr>
              <a:t>Druga razina konture</a:t>
            </a:r>
            <a:endParaRPr b="0" lang="hr-HR" sz="26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600" spc="-1" strike="noStrike">
                <a:solidFill>
                  <a:srgbClr val="000000"/>
                </a:solidFill>
                <a:latin typeface="Arial"/>
              </a:rPr>
              <a:t>Treća razina konture</a:t>
            </a:r>
            <a:endParaRPr b="0" lang="hr-HR" sz="26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2600" spc="-1" strike="noStrike">
                <a:solidFill>
                  <a:srgbClr val="000000"/>
                </a:solidFill>
                <a:latin typeface="Arial"/>
              </a:rPr>
              <a:t>Četvrta razina kontura</a:t>
            </a:r>
            <a:endParaRPr b="0" lang="hr-HR" sz="26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600" spc="-1" strike="noStrike">
                <a:solidFill>
                  <a:srgbClr val="000000"/>
                </a:solidFill>
                <a:latin typeface="Arial"/>
              </a:rPr>
              <a:t>Peta razina kontura</a:t>
            </a:r>
            <a:endParaRPr b="0" lang="hr-HR" sz="26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600" spc="-1" strike="noStrike">
                <a:solidFill>
                  <a:srgbClr val="000000"/>
                </a:solidFill>
                <a:latin typeface="Arial"/>
              </a:rPr>
              <a:t>Šesta razina kontura</a:t>
            </a:r>
            <a:endParaRPr b="0" lang="hr-HR" sz="26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600" spc="-1" strike="noStrike">
                <a:solidFill>
                  <a:srgbClr val="000000"/>
                </a:solidFill>
                <a:latin typeface="Arial"/>
              </a:rPr>
              <a:t>Sedma razina konture</a:t>
            </a:r>
            <a:endParaRPr b="0" lang="hr-HR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>
            <a:off x="4251960" y="6570000"/>
            <a:ext cx="2004840" cy="226800"/>
          </a:xfrm>
          <a:prstGeom prst="rect">
            <a:avLst/>
          </a:prstGeom>
        </p:spPr>
        <p:txBody>
          <a:bodyPr tIns="0" bIns="0" anchor="b">
            <a:noAutofit/>
          </a:bodyPr>
          <a:p>
            <a:endParaRPr b="0" lang="hr-HR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ftr"/>
          </p:nvPr>
        </p:nvSpPr>
        <p:spPr>
          <a:xfrm>
            <a:off x="457920" y="6570000"/>
            <a:ext cx="3662280" cy="228600"/>
          </a:xfrm>
          <a:prstGeom prst="rect">
            <a:avLst/>
          </a:prstGeom>
        </p:spPr>
        <p:txBody>
          <a:bodyPr tIns="0" bIns="0" anchor="b">
            <a:noAutofit/>
          </a:bodyPr>
          <a:p>
            <a:endParaRPr b="0" lang="hr-HR" sz="2400" spc="-1" strike="noStrike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sldNum"/>
          </p:nvPr>
        </p:nvSpPr>
        <p:spPr>
          <a:xfrm>
            <a:off x="6260040" y="6568560"/>
            <a:ext cx="588960" cy="2286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CE8A0FF2-B0AA-4078-AE97-542BAB401E69}" type="slidenum">
              <a:rPr b="0" lang="hr-HR" sz="1100" spc="-1" strike="noStrike">
                <a:solidFill>
                  <a:srgbClr val="b13f9a"/>
                </a:solidFill>
                <a:latin typeface="Trebuchet MS"/>
                <a:ea typeface="Trebuchet MS"/>
              </a:rPr>
              <a:t>&lt;number&gt;</a:t>
            </a:fld>
            <a:endParaRPr b="0" lang="hr-HR" sz="11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 flipH="1">
            <a:off x="8164800" y="0"/>
            <a:ext cx="991440" cy="6870240"/>
          </a:xfrm>
          <a:prstGeom prst="rect">
            <a:avLst/>
          </a:prstGeom>
          <a:blipFill rotWithShape="0">
            <a:blip r:embed="rId2"/>
            <a:tile/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PlaceHolder 2"/>
          <p:cNvSpPr>
            <a:spLocks noGrp="1"/>
          </p:cNvSpPr>
          <p:nvPr>
            <p:ph type="dt"/>
          </p:nvPr>
        </p:nvSpPr>
        <p:spPr>
          <a:xfrm>
            <a:off x="4251960" y="6570000"/>
            <a:ext cx="2004840" cy="226800"/>
          </a:xfrm>
          <a:prstGeom prst="rect">
            <a:avLst/>
          </a:prstGeom>
        </p:spPr>
        <p:txBody>
          <a:bodyPr tIns="0" bIns="0" anchor="b">
            <a:noAutofit/>
          </a:bodyPr>
          <a:p>
            <a:endParaRPr b="0" lang="hr-HR" sz="2400" spc="-1" strike="noStrike">
              <a:latin typeface="Times New Roman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ftr"/>
          </p:nvPr>
        </p:nvSpPr>
        <p:spPr>
          <a:xfrm>
            <a:off x="457920" y="6570000"/>
            <a:ext cx="3662280" cy="228600"/>
          </a:xfrm>
          <a:prstGeom prst="rect">
            <a:avLst/>
          </a:prstGeom>
        </p:spPr>
        <p:txBody>
          <a:bodyPr tIns="0" bIns="0" anchor="b">
            <a:noAutofit/>
          </a:bodyPr>
          <a:p>
            <a:endParaRPr b="0" lang="hr-HR" sz="2400" spc="-1" strike="noStrike">
              <a:latin typeface="Times New Roman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sldNum"/>
          </p:nvPr>
        </p:nvSpPr>
        <p:spPr>
          <a:xfrm>
            <a:off x="6260040" y="6568560"/>
            <a:ext cx="588960" cy="2286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FDCD9D18-F678-46DB-8AAA-4E9F276C96D1}" type="slidenum">
              <a:rPr b="0" lang="hr-HR" sz="1100" spc="-1" strike="noStrike">
                <a:solidFill>
                  <a:srgbClr val="b13f9a"/>
                </a:solidFill>
                <a:latin typeface="Trebuchet MS"/>
                <a:ea typeface="Trebuchet MS"/>
              </a:rPr>
              <a:t>&lt;number&gt;</a:t>
            </a:fld>
            <a:endParaRPr b="0" lang="hr-HR" sz="1100" spc="-1" strike="noStrike">
              <a:latin typeface="Times New Roman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title"/>
          </p:nvPr>
        </p:nvSpPr>
        <p:spPr>
          <a:xfrm>
            <a:off x="457560" y="273960"/>
            <a:ext cx="8240400" cy="1146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hr-HR" sz="1400" spc="-1" strike="noStrike">
                <a:solidFill>
                  <a:srgbClr val="000000"/>
                </a:solidFill>
                <a:latin typeface="Arial"/>
              </a:rPr>
              <a:t>Kliknite za uređivanje oblika naslova teksta</a:t>
            </a:r>
            <a:endParaRPr b="0" lang="hr-H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body"/>
          </p:nvPr>
        </p:nvSpPr>
        <p:spPr>
          <a:xfrm>
            <a:off x="457560" y="1607400"/>
            <a:ext cx="8240400" cy="398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400" spc="-1" strike="noStrike">
                <a:solidFill>
                  <a:srgbClr val="000000"/>
                </a:solidFill>
                <a:latin typeface="Arial"/>
              </a:rPr>
              <a:t>Kliknite za uređivanje oblika teksta</a:t>
            </a:r>
            <a:endParaRPr b="0" lang="hr-HR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1400" spc="-1" strike="noStrike">
                <a:solidFill>
                  <a:srgbClr val="000000"/>
                </a:solidFill>
                <a:latin typeface="Arial"/>
              </a:rPr>
              <a:t>Druga razina konture</a:t>
            </a:r>
            <a:endParaRPr b="0" lang="hr-HR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400" spc="-1" strike="noStrike">
                <a:solidFill>
                  <a:srgbClr val="000000"/>
                </a:solidFill>
                <a:latin typeface="Arial"/>
              </a:rPr>
              <a:t>Treća razina konture</a:t>
            </a:r>
            <a:endParaRPr b="0" lang="hr-HR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1400" spc="-1" strike="noStrike">
                <a:solidFill>
                  <a:srgbClr val="000000"/>
                </a:solidFill>
                <a:latin typeface="Arial"/>
              </a:rPr>
              <a:t>Četvrta razina kontura</a:t>
            </a:r>
            <a:endParaRPr b="0" lang="hr-HR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solidFill>
                  <a:srgbClr val="000000"/>
                </a:solidFill>
                <a:latin typeface="Arial"/>
              </a:rPr>
              <a:t>Peta razina kontura</a:t>
            </a:r>
            <a:endParaRPr b="0" lang="hr-H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solidFill>
                  <a:srgbClr val="000000"/>
                </a:solidFill>
                <a:latin typeface="Arial"/>
              </a:rPr>
              <a:t>Šesta razina kontura</a:t>
            </a:r>
            <a:endParaRPr b="0" lang="hr-H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solidFill>
                  <a:srgbClr val="000000"/>
                </a:solidFill>
                <a:latin typeface="Arial"/>
              </a:rPr>
              <a:t>Sedma razina konture</a:t>
            </a:r>
            <a:endParaRPr b="0" lang="hr-H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 flipH="1">
            <a:off x="8164800" y="0"/>
            <a:ext cx="991440" cy="6870240"/>
          </a:xfrm>
          <a:prstGeom prst="rect">
            <a:avLst/>
          </a:prstGeom>
          <a:blipFill rotWithShape="0">
            <a:blip r:embed="rId2"/>
            <a:tile/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5" name="PlaceHolder 2"/>
          <p:cNvSpPr>
            <a:spLocks noGrp="1"/>
          </p:cNvSpPr>
          <p:nvPr>
            <p:ph type="title"/>
          </p:nvPr>
        </p:nvSpPr>
        <p:spPr>
          <a:xfrm>
            <a:off x="457920" y="320760"/>
            <a:ext cx="7251840" cy="1144800"/>
          </a:xfrm>
          <a:prstGeom prst="rect">
            <a:avLst/>
          </a:prstGeom>
        </p:spPr>
        <p:txBody>
          <a:bodyPr lIns="45720" rIns="45720" tIns="0" bIns="0" anchor="b">
            <a:normAutofit/>
          </a:bodyPr>
          <a:p>
            <a:r>
              <a:rPr b="0" lang="hr-HR" sz="3800" spc="-1" strike="noStrike">
                <a:solidFill>
                  <a:srgbClr val="000000"/>
                </a:solidFill>
                <a:latin typeface="Arial"/>
              </a:rPr>
              <a:t>Kliknite za uređivanje oblika naslova teksta</a:t>
            </a:r>
            <a:endParaRPr b="0" lang="hr-HR" sz="3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57920" y="1603080"/>
            <a:ext cx="3525120" cy="4533840"/>
          </a:xfrm>
          <a:prstGeom prst="rect">
            <a:avLst/>
          </a:prstGeom>
        </p:spPr>
        <p:txBody>
          <a:bodyPr>
            <a:normAutofit fontScale="17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Kliknite za uređivanje oblika teksta</a:t>
            </a:r>
            <a:endParaRPr b="0" lang="hr-HR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Druga razina konture</a:t>
            </a:r>
            <a:endParaRPr b="0" lang="hr-HR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Treća razina konture</a:t>
            </a:r>
            <a:endParaRPr b="0" lang="hr-HR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Četvrta razina kontura</a:t>
            </a:r>
            <a:endParaRPr b="0" lang="hr-HR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Peta razina kontura</a:t>
            </a:r>
            <a:endParaRPr b="0" lang="hr-HR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Šesta razina kontura</a:t>
            </a:r>
            <a:endParaRPr b="0" lang="hr-HR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Sedma razina konture</a:t>
            </a:r>
            <a:endParaRPr b="0" lang="hr-H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4184640" y="1603080"/>
            <a:ext cx="3525120" cy="4533840"/>
          </a:xfrm>
          <a:prstGeom prst="rect">
            <a:avLst/>
          </a:prstGeom>
        </p:spPr>
        <p:txBody>
          <a:bodyPr>
            <a:normAutofit fontScale="17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Kliknite za uređivanje oblika teksta</a:t>
            </a:r>
            <a:endParaRPr b="0" lang="hr-HR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Druga razina konture</a:t>
            </a:r>
            <a:endParaRPr b="0" lang="hr-HR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Treća razina konture</a:t>
            </a:r>
            <a:endParaRPr b="0" lang="hr-HR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Četvrta razina kontura</a:t>
            </a:r>
            <a:endParaRPr b="0" lang="hr-HR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Peta razina kontura</a:t>
            </a:r>
            <a:endParaRPr b="0" lang="hr-HR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Šesta razina kontura</a:t>
            </a:r>
            <a:endParaRPr b="0" lang="hr-HR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800" spc="-1" strike="noStrike">
                <a:solidFill>
                  <a:srgbClr val="000000"/>
                </a:solidFill>
                <a:latin typeface="Arial"/>
              </a:rPr>
              <a:t>Sedma razina konture</a:t>
            </a:r>
            <a:endParaRPr b="0" lang="hr-H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dt"/>
          </p:nvPr>
        </p:nvSpPr>
        <p:spPr>
          <a:xfrm>
            <a:off x="4251960" y="6570000"/>
            <a:ext cx="2004840" cy="226800"/>
          </a:xfrm>
          <a:prstGeom prst="rect">
            <a:avLst/>
          </a:prstGeom>
        </p:spPr>
        <p:txBody>
          <a:bodyPr tIns="0" bIns="0" anchor="b">
            <a:noAutofit/>
          </a:bodyPr>
          <a:p>
            <a:endParaRPr b="0" lang="hr-HR" sz="2400" spc="-1" strike="noStrike">
              <a:latin typeface="Times New Roman"/>
            </a:endParaRPr>
          </a:p>
        </p:txBody>
      </p:sp>
      <p:sp>
        <p:nvSpPr>
          <p:cNvPr id="89" name="PlaceHolder 6"/>
          <p:cNvSpPr>
            <a:spLocks noGrp="1"/>
          </p:cNvSpPr>
          <p:nvPr>
            <p:ph type="ftr"/>
          </p:nvPr>
        </p:nvSpPr>
        <p:spPr>
          <a:xfrm>
            <a:off x="457920" y="6570000"/>
            <a:ext cx="3662280" cy="228600"/>
          </a:xfrm>
          <a:prstGeom prst="rect">
            <a:avLst/>
          </a:prstGeom>
        </p:spPr>
        <p:txBody>
          <a:bodyPr tIns="0" bIns="0" anchor="b">
            <a:noAutofit/>
          </a:bodyPr>
          <a:p>
            <a:endParaRPr b="0" lang="hr-HR" sz="2400" spc="-1" strike="noStrike">
              <a:latin typeface="Times New Roman"/>
            </a:endParaRPr>
          </a:p>
        </p:txBody>
      </p:sp>
      <p:sp>
        <p:nvSpPr>
          <p:cNvPr id="90" name="PlaceHolder 7"/>
          <p:cNvSpPr>
            <a:spLocks noGrp="1"/>
          </p:cNvSpPr>
          <p:nvPr>
            <p:ph type="sldNum"/>
          </p:nvPr>
        </p:nvSpPr>
        <p:spPr>
          <a:xfrm>
            <a:off x="6260040" y="6568560"/>
            <a:ext cx="588960" cy="2286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463C4580-3E2D-4369-B552-6AD810A2628F}" type="slidenum">
              <a:rPr b="0" lang="hr-HR" sz="1100" spc="-1" strike="noStrike">
                <a:solidFill>
                  <a:srgbClr val="b13f9a"/>
                </a:solidFill>
                <a:latin typeface="Trebuchet MS"/>
                <a:ea typeface="Trebuchet MS"/>
              </a:rPr>
              <a:t>&lt;number&gt;</a:t>
            </a:fld>
            <a:endParaRPr b="0" lang="hr-HR" sz="11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 flipH="1">
            <a:off x="8164800" y="0"/>
            <a:ext cx="991440" cy="6870240"/>
          </a:xfrm>
          <a:prstGeom prst="rect">
            <a:avLst/>
          </a:prstGeom>
          <a:blipFill rotWithShape="0">
            <a:blip r:embed="rId2"/>
            <a:tile/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8" name="PlaceHolder 2"/>
          <p:cNvSpPr>
            <a:spLocks noGrp="1"/>
          </p:cNvSpPr>
          <p:nvPr>
            <p:ph type="title"/>
          </p:nvPr>
        </p:nvSpPr>
        <p:spPr>
          <a:xfrm>
            <a:off x="457920" y="320760"/>
            <a:ext cx="7251840" cy="1144800"/>
          </a:xfrm>
          <a:prstGeom prst="rect">
            <a:avLst/>
          </a:prstGeom>
        </p:spPr>
        <p:txBody>
          <a:bodyPr lIns="45720" rIns="45720" tIns="0" bIns="0" anchor="b">
            <a:normAutofit/>
          </a:bodyPr>
          <a:p>
            <a:r>
              <a:rPr b="0" lang="hr-HR" sz="3800" spc="-1" strike="noStrike">
                <a:solidFill>
                  <a:srgbClr val="000000"/>
                </a:solidFill>
                <a:latin typeface="Arial"/>
              </a:rPr>
              <a:t>Kliknite za uređivanje oblika naslova teksta</a:t>
            </a:r>
            <a:endParaRPr b="0" lang="hr-HR" sz="3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dt"/>
          </p:nvPr>
        </p:nvSpPr>
        <p:spPr>
          <a:xfrm>
            <a:off x="4251960" y="6570000"/>
            <a:ext cx="2004840" cy="226800"/>
          </a:xfrm>
          <a:prstGeom prst="rect">
            <a:avLst/>
          </a:prstGeom>
        </p:spPr>
        <p:txBody>
          <a:bodyPr tIns="0" bIns="0" anchor="b">
            <a:noAutofit/>
          </a:bodyPr>
          <a:p>
            <a:endParaRPr b="0" lang="hr-HR" sz="2400" spc="-1" strike="noStrike">
              <a:latin typeface="Times New Roman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 type="ftr"/>
          </p:nvPr>
        </p:nvSpPr>
        <p:spPr>
          <a:xfrm>
            <a:off x="457920" y="6570000"/>
            <a:ext cx="3662280" cy="228600"/>
          </a:xfrm>
          <a:prstGeom prst="rect">
            <a:avLst/>
          </a:prstGeom>
        </p:spPr>
        <p:txBody>
          <a:bodyPr tIns="0" bIns="0" anchor="b">
            <a:noAutofit/>
          </a:bodyPr>
          <a:p>
            <a:endParaRPr b="0" lang="hr-HR" sz="2400" spc="-1" strike="noStrike">
              <a:latin typeface="Times New Roman"/>
            </a:endParaRPr>
          </a:p>
        </p:txBody>
      </p:sp>
      <p:sp>
        <p:nvSpPr>
          <p:cNvPr id="131" name="PlaceHolder 5"/>
          <p:cNvSpPr>
            <a:spLocks noGrp="1"/>
          </p:cNvSpPr>
          <p:nvPr>
            <p:ph type="sldNum"/>
          </p:nvPr>
        </p:nvSpPr>
        <p:spPr>
          <a:xfrm>
            <a:off x="6260040" y="6568560"/>
            <a:ext cx="588960" cy="2286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F3B8D724-AA94-40F9-BE3E-08DD0FFB8BC1}" type="slidenum">
              <a:rPr b="0" lang="hr-HR" sz="1100" spc="-1" strike="noStrike">
                <a:solidFill>
                  <a:srgbClr val="b13f9a"/>
                </a:solidFill>
                <a:latin typeface="Trebuchet MS"/>
                <a:ea typeface="Trebuchet MS"/>
              </a:rPr>
              <a:t>&lt;number&gt;</a:t>
            </a:fld>
            <a:endParaRPr b="0" lang="hr-HR" sz="1100" spc="-1" strike="noStrike">
              <a:latin typeface="Times New Roman"/>
            </a:endParaRPr>
          </a:p>
        </p:txBody>
      </p:sp>
      <p:sp>
        <p:nvSpPr>
          <p:cNvPr id="132" name="PlaceHolder 6"/>
          <p:cNvSpPr>
            <a:spLocks noGrp="1"/>
          </p:cNvSpPr>
          <p:nvPr>
            <p:ph type="body"/>
          </p:nvPr>
        </p:nvSpPr>
        <p:spPr>
          <a:xfrm>
            <a:off x="457560" y="1607400"/>
            <a:ext cx="8240400" cy="398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400" spc="-1" strike="noStrike">
                <a:solidFill>
                  <a:srgbClr val="000000"/>
                </a:solidFill>
                <a:latin typeface="Arial"/>
              </a:rPr>
              <a:t>Kliknite za uređivanje oblika teksta</a:t>
            </a:r>
            <a:endParaRPr b="0" lang="hr-HR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1400" spc="-1" strike="noStrike">
                <a:solidFill>
                  <a:srgbClr val="000000"/>
                </a:solidFill>
                <a:latin typeface="Arial"/>
              </a:rPr>
              <a:t>Druga razina konture</a:t>
            </a:r>
            <a:endParaRPr b="0" lang="hr-HR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400" spc="-1" strike="noStrike">
                <a:solidFill>
                  <a:srgbClr val="000000"/>
                </a:solidFill>
                <a:latin typeface="Arial"/>
              </a:rPr>
              <a:t>Treća razina konture</a:t>
            </a:r>
            <a:endParaRPr b="0" lang="hr-HR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1400" spc="-1" strike="noStrike">
                <a:solidFill>
                  <a:srgbClr val="000000"/>
                </a:solidFill>
                <a:latin typeface="Arial"/>
              </a:rPr>
              <a:t>Četvrta razina kontura</a:t>
            </a:r>
            <a:endParaRPr b="0" lang="hr-HR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solidFill>
                  <a:srgbClr val="000000"/>
                </a:solidFill>
                <a:latin typeface="Arial"/>
              </a:rPr>
              <a:t>Peta razina kontura</a:t>
            </a:r>
            <a:endParaRPr b="0" lang="hr-H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solidFill>
                  <a:srgbClr val="000000"/>
                </a:solidFill>
                <a:latin typeface="Arial"/>
              </a:rPr>
              <a:t>Šesta razina kontura</a:t>
            </a:r>
            <a:endParaRPr b="0" lang="hr-H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solidFill>
                  <a:srgbClr val="000000"/>
                </a:solidFill>
                <a:latin typeface="Arial"/>
              </a:rPr>
              <a:t>Sedma razina konture</a:t>
            </a:r>
            <a:endParaRPr b="0" lang="hr-H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8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hyperlink" Target="http://www.zakon.hr/z/106/Zakon-o-autorskom-pravu-i-srodnim-pravima" TargetMode="External"/><Relationship Id="rId2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4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12.gif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1301760" y="2270880"/>
            <a:ext cx="6508440" cy="2223720"/>
          </a:xfrm>
          <a:prstGeom prst="rect">
            <a:avLst/>
          </a:prstGeom>
          <a:noFill/>
          <a:ln>
            <a:noFill/>
          </a:ln>
        </p:spPr>
        <p:txBody>
          <a:bodyPr lIns="0" rIns="0" tIns="8280" bIns="0" anchor="b">
            <a:spAutoFit/>
          </a:bodyPr>
          <a:p>
            <a:pPr marL="79200" indent="-66240" algn="ctr">
              <a:lnSpc>
                <a:spcPct val="101000"/>
              </a:lnSpc>
            </a:pPr>
            <a:r>
              <a:rPr b="1" lang="hr-HR" sz="4800" spc="-1" strike="noStrike">
                <a:solidFill>
                  <a:srgbClr val="c27ba0"/>
                </a:solidFill>
                <a:latin typeface="Trebuchet MS"/>
                <a:ea typeface="Trebuchet MS"/>
              </a:rPr>
              <a:t>AUTORSKO PRAVO </a:t>
            </a:r>
            <a:br/>
            <a:r>
              <a:rPr b="1" lang="hr-HR" sz="4800" spc="-1" strike="noStrike">
                <a:solidFill>
                  <a:srgbClr val="c27ba0"/>
                </a:solidFill>
                <a:latin typeface="Trebuchet MS"/>
                <a:ea typeface="Trebuchet MS"/>
              </a:rPr>
              <a:t>I  </a:t>
            </a:r>
            <a:br/>
            <a:r>
              <a:rPr b="1" lang="hr-HR" sz="4800" spc="-1" strike="noStrike">
                <a:solidFill>
                  <a:srgbClr val="c27ba0"/>
                </a:solidFill>
                <a:latin typeface="Trebuchet MS"/>
                <a:ea typeface="Trebuchet MS"/>
              </a:rPr>
              <a:t>CITIRANJE IZVORA</a:t>
            </a:r>
            <a:endParaRPr b="0" lang="hr-HR" sz="4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Shape 1"/>
          <p:cNvSpPr txBox="1"/>
          <p:nvPr/>
        </p:nvSpPr>
        <p:spPr>
          <a:xfrm>
            <a:off x="158760" y="1029600"/>
            <a:ext cx="8240760" cy="1198800"/>
          </a:xfrm>
          <a:prstGeom prst="rect">
            <a:avLst/>
          </a:prstGeom>
          <a:noFill/>
          <a:ln w="9360">
            <a:solidFill>
              <a:srgbClr val="cda2d6"/>
            </a:solidFill>
            <a:round/>
          </a:ln>
        </p:spPr>
        <p:txBody>
          <a:bodyPr lIns="0" rIns="0" tIns="51480" bIns="0" anchor="b">
            <a:spAutoFit/>
          </a:bodyPr>
          <a:p>
            <a:pPr marL="20880" algn="ctr">
              <a:lnSpc>
                <a:spcPct val="100000"/>
              </a:lnSpc>
            </a:pPr>
            <a:r>
              <a:rPr b="1" lang="hr-HR" sz="2100" spc="-1" strike="noStrike">
                <a:solidFill>
                  <a:srgbClr val="cda2d6"/>
                </a:solidFill>
                <a:latin typeface="Arial"/>
                <a:ea typeface="Arial"/>
              </a:rPr>
              <a:t>SVRHA JE CITIRANJA  DOVESTI ČITATELJA DO ISTINITE INFORMACIJE</a:t>
            </a:r>
            <a:endParaRPr b="0" lang="hr-HR" sz="2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1" name="CustomShape 2"/>
          <p:cNvSpPr/>
          <p:nvPr/>
        </p:nvSpPr>
        <p:spPr>
          <a:xfrm>
            <a:off x="1023120" y="2462040"/>
            <a:ext cx="3270600" cy="3390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52560" bIns="0">
            <a:spAutoFit/>
          </a:bodyPr>
          <a:p>
            <a:pPr marL="1218600">
              <a:lnSpc>
                <a:spcPct val="100000"/>
              </a:lnSpc>
            </a:pPr>
            <a:r>
              <a:rPr b="1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U tekstu</a:t>
            </a:r>
            <a:endParaRPr b="0" lang="hr-HR" sz="1800" spc="-1" strike="noStrike">
              <a:latin typeface="Arial"/>
            </a:endParaRPr>
          </a:p>
          <a:p>
            <a:pPr marL="298440" indent="-285840">
              <a:lnSpc>
                <a:spcPct val="100000"/>
              </a:lnSpc>
              <a:spcBef>
                <a:spcPts val="734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u zagradama</a:t>
            </a:r>
            <a:endParaRPr b="0" lang="hr-HR" sz="1800" spc="-1" strike="noStrike">
              <a:latin typeface="Arial"/>
            </a:endParaRPr>
          </a:p>
          <a:p>
            <a:pPr marL="12600">
              <a:lnSpc>
                <a:spcPct val="130000"/>
              </a:lnSpc>
              <a:spcBef>
                <a:spcPts val="649"/>
              </a:spcBef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(Gabelica, M.; Težak, D..</a:t>
            </a:r>
            <a:endParaRPr b="0" lang="hr-HR" sz="1800" spc="-1" strike="noStrike">
              <a:latin typeface="Arial"/>
            </a:endParaRPr>
          </a:p>
          <a:p>
            <a:pPr marL="12600">
              <a:lnSpc>
                <a:spcPct val="130000"/>
              </a:lnSpc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2018.)</a:t>
            </a:r>
            <a:endParaRPr b="0" lang="hr-HR" sz="1800" spc="-1" strike="noStrike">
              <a:latin typeface="Arial"/>
            </a:endParaRPr>
          </a:p>
          <a:p>
            <a:pPr marL="298440" indent="-285840">
              <a:lnSpc>
                <a:spcPct val="130000"/>
              </a:lnSpc>
              <a:spcBef>
                <a:spcPts val="726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ili u pozivnim bilješkama tj.</a:t>
            </a:r>
            <a:endParaRPr b="0" lang="hr-HR" sz="1800" spc="-1" strike="noStrike">
              <a:latin typeface="Arial"/>
            </a:endParaRPr>
          </a:p>
          <a:p>
            <a:pPr marL="298440">
              <a:lnSpc>
                <a:spcPct val="130000"/>
              </a:lnSpc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fusnotama*1</a:t>
            </a:r>
            <a:endParaRPr b="0" lang="hr-HR" sz="1800" spc="-1" strike="noStrike">
              <a:latin typeface="Arial"/>
            </a:endParaRPr>
          </a:p>
          <a:p>
            <a:pPr marL="12600">
              <a:lnSpc>
                <a:spcPct val="116000"/>
              </a:lnSpc>
              <a:spcBef>
                <a:spcPts val="1120"/>
              </a:spcBef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1. Gabelica, M.; Težak, D.  2018. Kreativni pristup lektiri.  UFZG, str. 55</a:t>
            </a:r>
            <a:endParaRPr b="0" lang="hr-HR" sz="1800" spc="-1" strike="noStrike">
              <a:latin typeface="Arial"/>
            </a:endParaRPr>
          </a:p>
        </p:txBody>
      </p:sp>
      <p:sp>
        <p:nvSpPr>
          <p:cNvPr id="192" name="CustomShape 3"/>
          <p:cNvSpPr/>
          <p:nvPr/>
        </p:nvSpPr>
        <p:spPr>
          <a:xfrm>
            <a:off x="4730400" y="2342880"/>
            <a:ext cx="3174480" cy="248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71360" bIns="0">
            <a:spAutoFit/>
          </a:bodyPr>
          <a:p>
            <a:pPr marL="193680">
              <a:lnSpc>
                <a:spcPct val="100000"/>
              </a:lnSpc>
            </a:pPr>
            <a:r>
              <a:rPr b="1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Na kraju rada (Popis)</a:t>
            </a:r>
            <a:endParaRPr b="0" lang="hr-HR" sz="1800" spc="-1" strike="noStrike">
              <a:latin typeface="Arial"/>
            </a:endParaRPr>
          </a:p>
          <a:p>
            <a:pPr marL="298440" indent="-285840">
              <a:lnSpc>
                <a:spcPct val="116000"/>
              </a:lnSpc>
              <a:spcBef>
                <a:spcPts val="2200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u popisu literature  tj. bibliografiji /  referencama</a:t>
            </a:r>
            <a:endParaRPr b="0" lang="hr-HR" sz="1800" spc="-1" strike="noStrike">
              <a:latin typeface="Arial"/>
            </a:endParaRPr>
          </a:p>
          <a:p>
            <a:pPr marL="298440" indent="-285840">
              <a:lnSpc>
                <a:spcPct val="130000"/>
              </a:lnSpc>
              <a:spcBef>
                <a:spcPts val="740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po abecedi sređeni i/ili</a:t>
            </a:r>
            <a:endParaRPr b="0" lang="hr-HR" sz="1800" spc="-1" strike="noStrike">
              <a:latin typeface="Arial"/>
            </a:endParaRPr>
          </a:p>
          <a:p>
            <a:pPr marL="298440">
              <a:lnSpc>
                <a:spcPct val="130000"/>
              </a:lnSpc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numerirani popis literature</a:t>
            </a:r>
            <a:endParaRPr b="0" lang="hr-HR" sz="1800" spc="-1" strike="noStrike">
              <a:latin typeface="Arial"/>
            </a:endParaRPr>
          </a:p>
        </p:txBody>
      </p:sp>
      <p:sp>
        <p:nvSpPr>
          <p:cNvPr id="193" name="CustomShape 4"/>
          <p:cNvSpPr/>
          <p:nvPr/>
        </p:nvSpPr>
        <p:spPr>
          <a:xfrm>
            <a:off x="1149480" y="469440"/>
            <a:ext cx="6095520" cy="657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6560" bIns="0" anchor="b">
            <a:spAutoFit/>
          </a:bodyPr>
          <a:p>
            <a:pPr marL="12600" algn="ctr">
              <a:lnSpc>
                <a:spcPct val="100000"/>
              </a:lnSpc>
            </a:pPr>
            <a:r>
              <a:rPr b="1" lang="hr-HR" sz="4200" spc="-1" strike="noStrike">
                <a:solidFill>
                  <a:srgbClr val="cda2d6"/>
                </a:solidFill>
                <a:latin typeface="Trebuchet MS"/>
                <a:ea typeface="Trebuchet MS"/>
              </a:rPr>
              <a:t>NAČINI CITIRANJA</a:t>
            </a:r>
            <a:endParaRPr b="0" lang="hr-HR" sz="4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extShape 1"/>
          <p:cNvSpPr txBox="1"/>
          <p:nvPr/>
        </p:nvSpPr>
        <p:spPr>
          <a:xfrm>
            <a:off x="996840" y="640440"/>
            <a:ext cx="6969240" cy="1153800"/>
          </a:xfrm>
          <a:prstGeom prst="rect">
            <a:avLst/>
          </a:prstGeom>
          <a:noFill/>
          <a:ln>
            <a:noFill/>
          </a:ln>
        </p:spPr>
        <p:txBody>
          <a:bodyPr lIns="0" rIns="0" tIns="6480" bIns="0" anchor="b">
            <a:spAutoFit/>
          </a:bodyPr>
          <a:p>
            <a:pPr marL="965880" indent="-953280">
              <a:lnSpc>
                <a:spcPct val="102000"/>
              </a:lnSpc>
            </a:pPr>
            <a:r>
              <a:rPr b="0" lang="hr-HR" sz="2100" spc="-1" strike="noStrike">
                <a:solidFill>
                  <a:srgbClr val="cda2d6"/>
                </a:solidFill>
                <a:latin typeface="Trebuchet MS"/>
                <a:ea typeface="Trebuchet MS"/>
              </a:rPr>
              <a:t>NA KRAJU SVOG RADA, PLAKATA, POSTERA NAVODIMO  POPIS LITERATURE PREMA ABECEDI</a:t>
            </a:r>
            <a:endParaRPr b="0" lang="hr-HR" sz="2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5" name="CustomShape 2"/>
          <p:cNvSpPr/>
          <p:nvPr/>
        </p:nvSpPr>
        <p:spPr>
          <a:xfrm>
            <a:off x="924840" y="2485080"/>
            <a:ext cx="6429600" cy="2891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>
            <a:spAutoFit/>
          </a:bodyPr>
          <a:p>
            <a:pPr marL="355680" indent="-343080">
              <a:lnSpc>
                <a:spcPct val="100000"/>
              </a:lnSpc>
              <a:buClr>
                <a:srgbClr val="83992a"/>
              </a:buClr>
              <a:buFont typeface="Noto Sans Symbols"/>
              <a:buChar char="●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Horvat, Aleksandra; Živković, Danijela. 2013.</a:t>
            </a:r>
            <a:endParaRPr b="0" lang="hr-HR" sz="1800" spc="-1" strike="noStrike">
              <a:latin typeface="Arial"/>
            </a:endParaRPr>
          </a:p>
          <a:p>
            <a:pPr marL="355680">
              <a:lnSpc>
                <a:spcPct val="159000"/>
              </a:lnSpc>
              <a:spcBef>
                <a:spcPts val="51"/>
              </a:spcBef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Knjižnice i autorsko pravo. Hrvatska sveučilišna</a:t>
            </a:r>
            <a:endParaRPr b="0" lang="hr-HR" sz="1800" spc="-1" strike="noStrike">
              <a:latin typeface="Arial"/>
            </a:endParaRPr>
          </a:p>
          <a:p>
            <a:pPr marL="355680">
              <a:lnSpc>
                <a:spcPct val="159000"/>
              </a:lnSpc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naklada. Zagreb.</a:t>
            </a:r>
            <a:endParaRPr b="0" lang="hr-HR" sz="1800" spc="-1" strike="noStrike">
              <a:latin typeface="Arial"/>
            </a:endParaRPr>
          </a:p>
          <a:p>
            <a:pPr marL="355680" indent="-343080">
              <a:lnSpc>
                <a:spcPct val="100000"/>
              </a:lnSpc>
              <a:spcBef>
                <a:spcPts val="1176"/>
              </a:spcBef>
              <a:buClr>
                <a:srgbClr val="83992a"/>
              </a:buClr>
              <a:buFont typeface="Noto Sans Symbols"/>
              <a:buChar char="●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Jelačić Bužimski, Dubravko.2005. Balkanska mafija.</a:t>
            </a:r>
            <a:endParaRPr b="0" lang="hr-HR" sz="1800" spc="-1" strike="noStrike">
              <a:latin typeface="Arial"/>
            </a:endParaRPr>
          </a:p>
          <a:p>
            <a:pPr marL="355680">
              <a:lnSpc>
                <a:spcPct val="100000"/>
              </a:lnSpc>
              <a:spcBef>
                <a:spcPts val="51"/>
              </a:spcBef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Alfa. Zagreb</a:t>
            </a:r>
            <a:endParaRPr b="0" lang="hr-HR" sz="1800" spc="-1" strike="noStrike">
              <a:latin typeface="Arial"/>
            </a:endParaRPr>
          </a:p>
          <a:p>
            <a:pPr marL="355680" indent="-343080">
              <a:lnSpc>
                <a:spcPct val="159000"/>
              </a:lnSpc>
              <a:spcBef>
                <a:spcPts val="1176"/>
              </a:spcBef>
              <a:buClr>
                <a:srgbClr val="83992a"/>
              </a:buClr>
              <a:buFont typeface="Noto Sans Symbols"/>
              <a:buChar char="●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Peroci, Ela. 2008. Priče za laku noć. Mozaik knjiga.</a:t>
            </a:r>
            <a:endParaRPr b="0" lang="hr-HR" sz="1800" spc="-1" strike="noStrike">
              <a:latin typeface="Arial"/>
            </a:endParaRPr>
          </a:p>
          <a:p>
            <a:pPr marL="355680">
              <a:lnSpc>
                <a:spcPct val="159000"/>
              </a:lnSpc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Zagreb.</a:t>
            </a:r>
            <a:endParaRPr b="0" lang="hr-H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158760" y="203040"/>
            <a:ext cx="8240760" cy="1175400"/>
          </a:xfrm>
          <a:prstGeom prst="rect">
            <a:avLst/>
          </a:prstGeom>
          <a:noFill/>
          <a:ln>
            <a:noFill/>
          </a:ln>
        </p:spPr>
        <p:txBody>
          <a:bodyPr lIns="0" rIns="0" tIns="16560" bIns="0" anchor="b">
            <a:spAutoFit/>
          </a:bodyPr>
          <a:p>
            <a:pPr marL="99720" algn="ctr">
              <a:lnSpc>
                <a:spcPct val="100000"/>
              </a:lnSpc>
            </a:pPr>
            <a:r>
              <a:rPr b="1" lang="hr-HR" sz="3800" spc="-1" strike="noStrike">
                <a:solidFill>
                  <a:srgbClr val="cda2d6"/>
                </a:solidFill>
                <a:latin typeface="Trebuchet MS"/>
                <a:ea typeface="Trebuchet MS"/>
              </a:rPr>
              <a:t>KAKO NAVESTI POPIS LITERATURE?</a:t>
            </a:r>
            <a:br/>
            <a:r>
              <a:rPr b="1" lang="hr-HR" sz="3800" spc="-1" strike="noStrike">
                <a:solidFill>
                  <a:srgbClr val="cda2d6"/>
                </a:solidFill>
                <a:latin typeface="Trebuchet MS"/>
                <a:ea typeface="Trebuchet MS"/>
              </a:rPr>
              <a:t>(HRVATSKI PRAVOPIS, 2013.)</a:t>
            </a:r>
            <a:endParaRPr b="0" lang="hr-HR" sz="3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539640" y="1606680"/>
            <a:ext cx="7523280" cy="5087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5840" bIns="0">
            <a:spAutoFit/>
          </a:bodyPr>
          <a:p>
            <a:pPr marL="298440" indent="-285480">
              <a:lnSpc>
                <a:spcPct val="100000"/>
              </a:lnSpc>
              <a:buClr>
                <a:srgbClr val="83992a"/>
              </a:buClr>
              <a:buFont typeface="Arial"/>
              <a:buChar char="•"/>
            </a:pPr>
            <a:r>
              <a:rPr b="0" lang="hr-HR" sz="1500" spc="-1" strike="noStrike">
                <a:solidFill>
                  <a:srgbClr val="874296"/>
                </a:solidFill>
                <a:latin typeface="Arial"/>
                <a:ea typeface="Arial"/>
              </a:rPr>
              <a:t>KNJIGA – JEDAN AUTOR:</a:t>
            </a:r>
            <a:endParaRPr b="0" lang="hr-HR" sz="15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b="0" lang="hr-HR" sz="1500" spc="-1" strike="noStrike">
              <a:latin typeface="Arial"/>
            </a:endParaRPr>
          </a:p>
          <a:p>
            <a:pPr marL="298440" indent="-285480">
              <a:lnSpc>
                <a:spcPct val="100000"/>
              </a:lnSpc>
              <a:buClr>
                <a:srgbClr val="83992a"/>
              </a:buClr>
              <a:buFont typeface="Arial"/>
              <a:buChar char="•"/>
            </a:pPr>
            <a:r>
              <a:rPr b="0" lang="hr-HR" sz="1500" spc="-1" strike="noStrike">
                <a:solidFill>
                  <a:srgbClr val="874296"/>
                </a:solidFill>
                <a:latin typeface="Arial"/>
                <a:ea typeface="Arial"/>
              </a:rPr>
              <a:t>Prezime, ime autora. Godina. Naslov. Izdavač. Mjesto izdanja.</a:t>
            </a:r>
            <a:endParaRPr b="0" lang="hr-HR" sz="1500" spc="-1" strike="noStrike">
              <a:latin typeface="Arial"/>
            </a:endParaRPr>
          </a:p>
          <a:p>
            <a:pPr lvl="1" marL="756360" indent="-285840">
              <a:lnSpc>
                <a:spcPct val="100000"/>
              </a:lnSpc>
              <a:spcBef>
                <a:spcPts val="604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500" spc="-1" strike="noStrike">
                <a:solidFill>
                  <a:srgbClr val="874296"/>
                </a:solidFill>
                <a:latin typeface="Arial"/>
                <a:ea typeface="Arial"/>
              </a:rPr>
              <a:t>npr. Šimunović, Dinko. 2007. Alkar. Ex libris. Zagreb.</a:t>
            </a:r>
            <a:endParaRPr b="0" lang="hr-HR" sz="1500" spc="-1" strike="noStrike">
              <a:latin typeface="Arial"/>
            </a:endParaRPr>
          </a:p>
          <a:p>
            <a:pPr marL="298440" indent="-285480">
              <a:lnSpc>
                <a:spcPct val="100000"/>
              </a:lnSpc>
              <a:spcBef>
                <a:spcPts val="1199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500" spc="-1" strike="noStrike">
                <a:solidFill>
                  <a:srgbClr val="874296"/>
                </a:solidFill>
                <a:latin typeface="Arial"/>
                <a:ea typeface="Arial"/>
              </a:rPr>
              <a:t>DO TRI AUTORA:</a:t>
            </a:r>
            <a:endParaRPr b="0" lang="hr-HR" sz="1500" spc="-1" strike="noStrike">
              <a:latin typeface="Arial"/>
            </a:endParaRPr>
          </a:p>
          <a:p>
            <a:pPr marL="298440" indent="-285480">
              <a:lnSpc>
                <a:spcPct val="100000"/>
              </a:lnSpc>
              <a:spcBef>
                <a:spcPts val="680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500" spc="-1" strike="noStrike">
                <a:solidFill>
                  <a:srgbClr val="874296"/>
                </a:solidFill>
                <a:latin typeface="Arial"/>
                <a:ea typeface="Arial"/>
              </a:rPr>
              <a:t>Prezime, ime autora; prezime, ime autora; prezime, ime autora. Godina. Naslov. Izdavač. Mjesto izdanja</a:t>
            </a:r>
            <a:endParaRPr b="0" lang="hr-HR" sz="1500" spc="-1" strike="noStrike">
              <a:latin typeface="Arial"/>
            </a:endParaRPr>
          </a:p>
          <a:p>
            <a:pPr lvl="1" marL="756360" indent="-285840">
              <a:lnSpc>
                <a:spcPct val="79000"/>
              </a:lnSpc>
              <a:spcBef>
                <a:spcPts val="601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500" spc="-1" strike="noStrike">
                <a:solidFill>
                  <a:srgbClr val="874296"/>
                </a:solidFill>
                <a:latin typeface="Arial"/>
                <a:ea typeface="Arial"/>
              </a:rPr>
              <a:t>npr. Vukušić, Stjepan; Zoričić, Ivan; Vukušić, Marija. 2007. Naglasak u hrvatskom književnom jeziku. Nakladni zavod</a:t>
            </a:r>
            <a:endParaRPr b="0" lang="hr-HR" sz="1500" spc="-1" strike="noStrike">
              <a:latin typeface="Arial"/>
            </a:endParaRPr>
          </a:p>
          <a:p>
            <a:pPr marL="756360">
              <a:lnSpc>
                <a:spcPct val="79000"/>
              </a:lnSpc>
            </a:pPr>
            <a:r>
              <a:rPr b="0" lang="hr-HR" sz="1500" spc="-1" strike="noStrike">
                <a:solidFill>
                  <a:srgbClr val="874296"/>
                </a:solidFill>
                <a:latin typeface="Arial"/>
                <a:ea typeface="Arial"/>
              </a:rPr>
              <a:t>Globus. Zagreb.</a:t>
            </a:r>
            <a:endParaRPr b="0" lang="hr-HR" sz="15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b="0" lang="hr-HR" sz="1500" spc="-1" strike="noStrike">
              <a:latin typeface="Arial"/>
            </a:endParaRPr>
          </a:p>
          <a:p>
            <a:pPr marL="298440" indent="-285480">
              <a:lnSpc>
                <a:spcPct val="100000"/>
              </a:lnSpc>
              <a:buClr>
                <a:srgbClr val="83992a"/>
              </a:buClr>
              <a:buFont typeface="Arial"/>
              <a:buChar char="•"/>
            </a:pPr>
            <a:r>
              <a:rPr b="0" lang="hr-HR" sz="1500" spc="-1" strike="noStrike">
                <a:solidFill>
                  <a:srgbClr val="874296"/>
                </a:solidFill>
                <a:latin typeface="Arial"/>
                <a:ea typeface="Arial"/>
              </a:rPr>
              <a:t>VIŠE AUTORA:</a:t>
            </a:r>
            <a:endParaRPr b="0" lang="hr-HR" sz="1500" spc="-1" strike="noStrike">
              <a:latin typeface="Arial"/>
            </a:endParaRPr>
          </a:p>
          <a:p>
            <a:pPr marL="298440" indent="-285480">
              <a:lnSpc>
                <a:spcPct val="100000"/>
              </a:lnSpc>
              <a:spcBef>
                <a:spcPts val="675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500" spc="-1" strike="noStrike">
                <a:solidFill>
                  <a:srgbClr val="874296"/>
                </a:solidFill>
                <a:latin typeface="Arial"/>
                <a:ea typeface="Arial"/>
              </a:rPr>
              <a:t>Prezime, ime prvog autora i dr. Godina. Naslov. Izdavač. Mjesto izdanja.</a:t>
            </a:r>
            <a:endParaRPr b="0" lang="hr-HR" sz="1500" spc="-1" strike="noStrike">
              <a:latin typeface="Arial"/>
            </a:endParaRPr>
          </a:p>
          <a:p>
            <a:pPr lvl="1" marL="756360" indent="-285840">
              <a:lnSpc>
                <a:spcPct val="100000"/>
              </a:lnSpc>
              <a:spcBef>
                <a:spcPts val="604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500" spc="-1" strike="noStrike">
                <a:solidFill>
                  <a:srgbClr val="874296"/>
                </a:solidFill>
                <a:latin typeface="Arial"/>
                <a:ea typeface="Arial"/>
              </a:rPr>
              <a:t>npr. Boban, Marcela i dr. 2013. Hrvatski jezik 7: radna bilježnica hrvatskog jezika za 7. razred osnovne škole. Profil. Zagreb.</a:t>
            </a:r>
            <a:endParaRPr b="0" lang="hr-HR" sz="1500" spc="-1" strike="noStrike">
              <a:latin typeface="Arial"/>
            </a:endParaRPr>
          </a:p>
          <a:p>
            <a:pPr marL="298440" indent="-285480">
              <a:lnSpc>
                <a:spcPct val="100000"/>
              </a:lnSpc>
              <a:spcBef>
                <a:spcPts val="1199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500" spc="-1" strike="noStrike">
                <a:solidFill>
                  <a:srgbClr val="874296"/>
                </a:solidFill>
                <a:latin typeface="Arial"/>
                <a:ea typeface="Arial"/>
              </a:rPr>
              <a:t>BEZ PODATAKA O AUTORU:</a:t>
            </a:r>
            <a:endParaRPr b="0" lang="hr-HR" sz="1500" spc="-1" strike="noStrike">
              <a:latin typeface="Arial"/>
            </a:endParaRPr>
          </a:p>
          <a:p>
            <a:pPr marL="298440" indent="-285480">
              <a:lnSpc>
                <a:spcPct val="100000"/>
              </a:lnSpc>
              <a:spcBef>
                <a:spcPts val="680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500" spc="-1" strike="noStrike">
                <a:solidFill>
                  <a:srgbClr val="874296"/>
                </a:solidFill>
                <a:latin typeface="Arial"/>
                <a:ea typeface="Arial"/>
              </a:rPr>
              <a:t>Naslov. Godina. Urednik. Izdavač. Mjesto izdanja.</a:t>
            </a:r>
            <a:endParaRPr b="0" lang="hr-HR" sz="1500" spc="-1" strike="noStrike">
              <a:latin typeface="Arial"/>
            </a:endParaRPr>
          </a:p>
          <a:p>
            <a:pPr lvl="1" marL="756360" indent="-285840">
              <a:lnSpc>
                <a:spcPct val="100000"/>
              </a:lnSpc>
              <a:spcBef>
                <a:spcPts val="601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500" spc="-1" strike="noStrike">
                <a:solidFill>
                  <a:srgbClr val="874296"/>
                </a:solidFill>
                <a:latin typeface="Arial"/>
                <a:ea typeface="Arial"/>
              </a:rPr>
              <a:t>npr. Enciklopedija prirode. 1999. Ur. Rebić, Adalbert. Leksikografski zavod Miroslav Krleža. Zagreb.</a:t>
            </a:r>
            <a:endParaRPr b="0" lang="hr-HR" sz="15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extShape 1"/>
          <p:cNvSpPr txBox="1"/>
          <p:nvPr/>
        </p:nvSpPr>
        <p:spPr>
          <a:xfrm>
            <a:off x="457920" y="520920"/>
            <a:ext cx="8240760" cy="1175400"/>
          </a:xfrm>
          <a:prstGeom prst="rect">
            <a:avLst/>
          </a:prstGeom>
          <a:noFill/>
          <a:ln>
            <a:noFill/>
          </a:ln>
        </p:spPr>
        <p:txBody>
          <a:bodyPr lIns="0" rIns="0" tIns="16560" bIns="0" anchor="b">
            <a:spAutoFit/>
          </a:bodyPr>
          <a:p>
            <a:pPr marL="14040" algn="ctr">
              <a:lnSpc>
                <a:spcPct val="100000"/>
              </a:lnSpc>
            </a:pPr>
            <a:r>
              <a:rPr b="1" lang="hr-HR" sz="3800" spc="-1" strike="noStrike">
                <a:solidFill>
                  <a:srgbClr val="cda2d6"/>
                </a:solidFill>
                <a:latin typeface="Trebuchet MS"/>
                <a:ea typeface="Trebuchet MS"/>
              </a:rPr>
              <a:t>KAKO NAVESTI POPIS LITERATURE?</a:t>
            </a:r>
            <a:br/>
            <a:r>
              <a:rPr b="1" lang="hr-HR" sz="3800" spc="-1" strike="noStrike">
                <a:solidFill>
                  <a:srgbClr val="cda2d6"/>
                </a:solidFill>
                <a:latin typeface="Trebuchet MS"/>
                <a:ea typeface="Trebuchet MS"/>
              </a:rPr>
              <a:t>(HRVATSKI PRAVOPIS, 2013.)</a:t>
            </a:r>
            <a:endParaRPr b="0" lang="hr-HR" sz="3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CustomShape 2"/>
          <p:cNvSpPr/>
          <p:nvPr/>
        </p:nvSpPr>
        <p:spPr>
          <a:xfrm>
            <a:off x="692280" y="1758960"/>
            <a:ext cx="7417800" cy="4748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6400" bIns="0">
            <a:spAutoFit/>
          </a:bodyPr>
          <a:p>
            <a:pPr marL="298440" indent="-285840">
              <a:lnSpc>
                <a:spcPct val="100000"/>
              </a:lnSpc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POGLAVLJE U ZBORNIKU:</a:t>
            </a:r>
            <a:endParaRPr b="0" lang="hr-HR" sz="1800" spc="-1" strike="noStrike">
              <a:latin typeface="Arial"/>
            </a:endParaRPr>
          </a:p>
          <a:p>
            <a:pPr marL="298440" indent="-285840">
              <a:lnSpc>
                <a:spcPct val="100000"/>
              </a:lnSpc>
              <a:spcBef>
                <a:spcPts val="992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Prezime, ime autora. Godina. Naslov poglavlja: Naslov zbornika. Urednik. Izdavač. Mjesto</a:t>
            </a:r>
            <a:endParaRPr b="0" lang="hr-HR" sz="1800" spc="-1" strike="noStrike">
              <a:latin typeface="Arial"/>
            </a:endParaRPr>
          </a:p>
          <a:p>
            <a:pPr marL="298440">
              <a:lnSpc>
                <a:spcPct val="100000"/>
              </a:lnSpc>
              <a:spcBef>
                <a:spcPts val="96"/>
              </a:spcBef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izdanja.</a:t>
            </a:r>
            <a:endParaRPr b="0" lang="hr-HR" sz="1800" spc="-1" strike="noStrike">
              <a:latin typeface="Arial"/>
            </a:endParaRPr>
          </a:p>
          <a:p>
            <a:pPr lvl="1" marL="756360" indent="-285840">
              <a:lnSpc>
                <a:spcPct val="100000"/>
              </a:lnSpc>
              <a:spcBef>
                <a:spcPts val="992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npr. Horvat, Vladimir. 1994. Jezikoslovno djelovanje mladoga Bartola Kašića. Bartol Kašić : zbornik</a:t>
            </a:r>
            <a:endParaRPr b="0" lang="hr-HR" sz="1800" spc="-1" strike="noStrike">
              <a:latin typeface="Arial"/>
            </a:endParaRPr>
          </a:p>
          <a:p>
            <a:pPr marL="756360">
              <a:lnSpc>
                <a:spcPct val="100000"/>
              </a:lnSpc>
              <a:spcBef>
                <a:spcPts val="74"/>
              </a:spcBef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radova o životu i djelu. Ur. Kolumbić, Nikica. Hrvatsko filološko društvo. Zadar.</a:t>
            </a:r>
            <a:endParaRPr b="0" lang="hr-H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hr-H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hr-HR" sz="1800" spc="-1" strike="noStrike">
              <a:latin typeface="Arial"/>
            </a:endParaRPr>
          </a:p>
          <a:p>
            <a:pPr marL="298440" indent="-285840">
              <a:lnSpc>
                <a:spcPct val="100000"/>
              </a:lnSpc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ČASOPIS:</a:t>
            </a:r>
            <a:endParaRPr b="0" lang="hr-HR" sz="1800" spc="-1" strike="noStrike">
              <a:latin typeface="Arial"/>
            </a:endParaRPr>
          </a:p>
          <a:p>
            <a:pPr marL="298440" indent="-285840">
              <a:lnSpc>
                <a:spcPct val="100000"/>
              </a:lnSpc>
              <a:spcBef>
                <a:spcPts val="1069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Prezime, ime autora. Godina. Naslov članka. Naziv časopisa, volumen/godište. Broj</a:t>
            </a:r>
            <a:endParaRPr b="0" lang="hr-HR" sz="1800" spc="-1" strike="noStrike">
              <a:latin typeface="Arial"/>
            </a:endParaRPr>
          </a:p>
          <a:p>
            <a:pPr marL="298440">
              <a:lnSpc>
                <a:spcPct val="100000"/>
              </a:lnSpc>
              <a:spcBef>
                <a:spcPts val="14"/>
              </a:spcBef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stranica.</a:t>
            </a:r>
            <a:endParaRPr b="0" lang="hr-HR" sz="1800" spc="-1" strike="noStrike">
              <a:latin typeface="Arial"/>
            </a:endParaRPr>
          </a:p>
          <a:p>
            <a:pPr lvl="1" marL="756360" indent="-285840">
              <a:lnSpc>
                <a:spcPct val="100000"/>
              </a:lnSpc>
              <a:spcBef>
                <a:spcPts val="1069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npr. Raos, Nenad. 2014. Ljudi na Suncu. Priroda. 2/2014. 46-47.</a:t>
            </a:r>
            <a:endParaRPr b="0" lang="hr-H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extShape 1"/>
          <p:cNvSpPr txBox="1"/>
          <p:nvPr/>
        </p:nvSpPr>
        <p:spPr>
          <a:xfrm>
            <a:off x="768240" y="494640"/>
            <a:ext cx="7327080" cy="1754640"/>
          </a:xfrm>
          <a:prstGeom prst="rect">
            <a:avLst/>
          </a:prstGeom>
          <a:noFill/>
          <a:ln>
            <a:noFill/>
          </a:ln>
        </p:spPr>
        <p:txBody>
          <a:bodyPr lIns="0" rIns="0" tIns="16560" bIns="0" anchor="b">
            <a:spAutoFit/>
          </a:bodyPr>
          <a:p>
            <a:pPr algn="ctr">
              <a:lnSpc>
                <a:spcPct val="100000"/>
              </a:lnSpc>
            </a:pPr>
            <a:r>
              <a:rPr b="1" lang="hr-HR" sz="3800" spc="-1" strike="noStrike">
                <a:solidFill>
                  <a:srgbClr val="cda2d6"/>
                </a:solidFill>
                <a:latin typeface="Trebuchet MS"/>
                <a:ea typeface="Trebuchet MS"/>
              </a:rPr>
              <a:t>KAKO NAVESTI POPIS LITERATURE?</a:t>
            </a:r>
            <a:br/>
            <a:r>
              <a:rPr b="1" lang="hr-HR" sz="3800" spc="-1" strike="noStrike">
                <a:solidFill>
                  <a:srgbClr val="cda2d6"/>
                </a:solidFill>
                <a:latin typeface="Trebuchet MS"/>
                <a:ea typeface="Trebuchet MS"/>
              </a:rPr>
              <a:t>(HRVATSKI PRAVOPIS, 2013.)</a:t>
            </a:r>
            <a:endParaRPr b="0" lang="hr-HR" sz="3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1" name="CustomShape 2"/>
          <p:cNvSpPr/>
          <p:nvPr/>
        </p:nvSpPr>
        <p:spPr>
          <a:xfrm>
            <a:off x="692280" y="2825640"/>
            <a:ext cx="7161840" cy="210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95760" bIns="0">
            <a:spAutoFit/>
          </a:bodyPr>
          <a:p>
            <a:pPr marL="298440" indent="-285840">
              <a:lnSpc>
                <a:spcPct val="100000"/>
              </a:lnSpc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INTERNETSKI IZVORI:</a:t>
            </a:r>
            <a:endParaRPr b="0" lang="hr-HR" sz="1800" spc="-1" strike="noStrike">
              <a:latin typeface="Arial"/>
            </a:endParaRPr>
          </a:p>
          <a:p>
            <a:pPr marL="298440" indent="-285840">
              <a:lnSpc>
                <a:spcPct val="144000"/>
              </a:lnSpc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Prezime, ime autora. Godina. Naslov. URL: (datum pristupanja).  Ili:  Naslov. Godina. URL: (datum pristupanja)</a:t>
            </a:r>
            <a:endParaRPr b="0" lang="hr-HR" sz="1800" spc="-1" strike="noStrike">
              <a:latin typeface="Arial"/>
            </a:endParaRPr>
          </a:p>
          <a:p>
            <a:pPr lvl="1" marL="756360" indent="-285840">
              <a:lnSpc>
                <a:spcPct val="99000"/>
              </a:lnSpc>
              <a:spcBef>
                <a:spcPts val="1060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npr. Zakon o autorskom pravu i srodnim pravima. 2003. URL: </a:t>
            </a:r>
            <a:r>
              <a:rPr b="0" lang="hr-HR" sz="1800" spc="-1" strike="noStrike" u="sng">
                <a:solidFill>
                  <a:srgbClr val="ffde66"/>
                </a:solidFill>
                <a:uFillTx/>
                <a:latin typeface="Arial"/>
                <a:ea typeface="Arial"/>
                <a:hlinkClick r:id="rId1"/>
              </a:rPr>
              <a:t> </a:t>
            </a: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http://www.zakon.hr/z/106/Zakon-o-autorskom-pravu-i-srodnim-pravima  (pristupljeno 22. travnja 2014.).</a:t>
            </a:r>
            <a:endParaRPr b="0" lang="hr-H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extShape 1"/>
          <p:cNvSpPr txBox="1"/>
          <p:nvPr/>
        </p:nvSpPr>
        <p:spPr>
          <a:xfrm>
            <a:off x="2048400" y="722520"/>
            <a:ext cx="4995720" cy="1163880"/>
          </a:xfrm>
          <a:prstGeom prst="rect">
            <a:avLst/>
          </a:prstGeom>
          <a:noFill/>
          <a:ln>
            <a:noFill/>
          </a:ln>
        </p:spPr>
        <p:txBody>
          <a:bodyPr lIns="0" rIns="0" tIns="16560" bIns="0" anchor="b">
            <a:spAutoFit/>
          </a:bodyPr>
          <a:p>
            <a:pPr marL="12600">
              <a:lnSpc>
                <a:spcPct val="100000"/>
              </a:lnSpc>
            </a:pPr>
            <a:r>
              <a:rPr b="1" lang="hr-HR" sz="3800" spc="-1" strike="noStrike">
                <a:solidFill>
                  <a:srgbClr val="cda2d6"/>
                </a:solidFill>
                <a:latin typeface="Arial"/>
                <a:ea typeface="Arial"/>
              </a:rPr>
              <a:t>PRIČE ZA LAKU NOĆ</a:t>
            </a:r>
            <a:endParaRPr b="0" lang="hr-HR" sz="3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CustomShape 2"/>
          <p:cNvSpPr/>
          <p:nvPr/>
        </p:nvSpPr>
        <p:spPr>
          <a:xfrm>
            <a:off x="1073160" y="3435480"/>
            <a:ext cx="4521600" cy="560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1520" bIns="0">
            <a:spAutoFit/>
          </a:bodyPr>
          <a:p>
            <a:pPr marL="298440" indent="-285840">
              <a:lnSpc>
                <a:spcPct val="100000"/>
              </a:lnSpc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PEROCI, ELA. 2008. PRIČE ZA  LAKU NOĆ. MOZAIK KNJIGA.  ZAGREB.</a:t>
            </a:r>
            <a:endParaRPr b="0" lang="hr-HR" sz="1800" spc="-1" strike="noStrike">
              <a:latin typeface="Arial"/>
            </a:endParaRPr>
          </a:p>
        </p:txBody>
      </p:sp>
      <p:grpSp>
        <p:nvGrpSpPr>
          <p:cNvPr id="204" name="Group 3"/>
          <p:cNvGrpSpPr/>
          <p:nvPr/>
        </p:nvGrpSpPr>
        <p:grpSpPr>
          <a:xfrm>
            <a:off x="6039000" y="2657520"/>
            <a:ext cx="2123640" cy="2962440"/>
            <a:chOff x="6039000" y="2657520"/>
            <a:chExt cx="2123640" cy="2962440"/>
          </a:xfrm>
        </p:grpSpPr>
        <p:sp>
          <p:nvSpPr>
            <p:cNvPr id="205" name="CustomShape 4"/>
            <p:cNvSpPr/>
            <p:nvPr/>
          </p:nvSpPr>
          <p:spPr>
            <a:xfrm>
              <a:off x="6095880" y="2714760"/>
              <a:ext cx="2009520" cy="2847600"/>
            </a:xfrm>
            <a:prstGeom prst="rect">
              <a:avLst/>
            </a:prstGeom>
            <a:blipFill rotWithShape="0">
              <a:blip r:embed="rId1"/>
              <a:stretch>
                <a:fillRect/>
              </a:stretch>
            </a:blip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6" name="CustomShape 5"/>
            <p:cNvSpPr/>
            <p:nvPr/>
          </p:nvSpPr>
          <p:spPr>
            <a:xfrm>
              <a:off x="6039000" y="2657520"/>
              <a:ext cx="2123640" cy="2962440"/>
            </a:xfrm>
            <a:custGeom>
              <a:avLst/>
              <a:gdLst/>
              <a:ahLst/>
              <a:rect l="l" t="t" r="r" b="b"/>
              <a:pathLst>
                <a:path w="2124075" h="2962910">
                  <a:moveTo>
                    <a:pt x="2078355" y="45720"/>
                  </a:moveTo>
                  <a:lnTo>
                    <a:pt x="45720" y="45720"/>
                  </a:lnTo>
                  <a:lnTo>
                    <a:pt x="45720" y="57150"/>
                  </a:lnTo>
                  <a:lnTo>
                    <a:pt x="45720" y="2905760"/>
                  </a:lnTo>
                  <a:lnTo>
                    <a:pt x="45720" y="2917190"/>
                  </a:lnTo>
                  <a:lnTo>
                    <a:pt x="2078355" y="2917190"/>
                  </a:lnTo>
                  <a:lnTo>
                    <a:pt x="2078355" y="2905760"/>
                  </a:lnTo>
                  <a:lnTo>
                    <a:pt x="57150" y="2905760"/>
                  </a:lnTo>
                  <a:lnTo>
                    <a:pt x="57150" y="57150"/>
                  </a:lnTo>
                  <a:lnTo>
                    <a:pt x="2066925" y="57150"/>
                  </a:lnTo>
                  <a:lnTo>
                    <a:pt x="2066925" y="2905125"/>
                  </a:lnTo>
                  <a:lnTo>
                    <a:pt x="2078355" y="2905125"/>
                  </a:lnTo>
                  <a:lnTo>
                    <a:pt x="2078355" y="57150"/>
                  </a:lnTo>
                  <a:lnTo>
                    <a:pt x="2078355" y="45720"/>
                  </a:lnTo>
                  <a:close/>
                  <a:moveTo>
                    <a:pt x="2124075" y="0"/>
                  </a:moveTo>
                  <a:lnTo>
                    <a:pt x="0" y="0"/>
                  </a:lnTo>
                  <a:lnTo>
                    <a:pt x="0" y="34290"/>
                  </a:lnTo>
                  <a:lnTo>
                    <a:pt x="0" y="2928620"/>
                  </a:lnTo>
                  <a:lnTo>
                    <a:pt x="0" y="2962910"/>
                  </a:lnTo>
                  <a:lnTo>
                    <a:pt x="2124075" y="2962910"/>
                  </a:lnTo>
                  <a:lnTo>
                    <a:pt x="2124075" y="2928620"/>
                  </a:lnTo>
                  <a:lnTo>
                    <a:pt x="34290" y="2928620"/>
                  </a:lnTo>
                  <a:lnTo>
                    <a:pt x="34290" y="34290"/>
                  </a:lnTo>
                  <a:lnTo>
                    <a:pt x="2089785" y="34290"/>
                  </a:lnTo>
                  <a:lnTo>
                    <a:pt x="2089785" y="2927985"/>
                  </a:lnTo>
                  <a:lnTo>
                    <a:pt x="2124075" y="2927997"/>
                  </a:lnTo>
                  <a:lnTo>
                    <a:pt x="2124075" y="34290"/>
                  </a:lnTo>
                  <a:lnTo>
                    <a:pt x="2124075" y="0"/>
                  </a:lnTo>
                  <a:close/>
                </a:path>
              </a:pathLst>
            </a:custGeom>
            <a:solidFill>
              <a:srgbClr val="7e7e7e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TextShape 1"/>
          <p:cNvSpPr txBox="1"/>
          <p:nvPr/>
        </p:nvSpPr>
        <p:spPr>
          <a:xfrm>
            <a:off x="2749680" y="703440"/>
            <a:ext cx="3693960" cy="1205640"/>
          </a:xfrm>
          <a:prstGeom prst="rect">
            <a:avLst/>
          </a:prstGeom>
          <a:noFill/>
          <a:ln>
            <a:noFill/>
          </a:ln>
        </p:spPr>
        <p:txBody>
          <a:bodyPr lIns="0" rIns="0" tIns="16560" bIns="0" anchor="b">
            <a:spAutoFit/>
          </a:bodyPr>
          <a:p>
            <a:pPr marL="12600">
              <a:lnSpc>
                <a:spcPct val="100000"/>
              </a:lnSpc>
            </a:pPr>
            <a:r>
              <a:rPr b="1" lang="hr-HR" sz="3900" spc="-1" strike="noStrike">
                <a:solidFill>
                  <a:srgbClr val="cda2d6"/>
                </a:solidFill>
                <a:latin typeface="Arial"/>
                <a:ea typeface="Arial"/>
              </a:rPr>
              <a:t>DJECA I MEDIJI</a:t>
            </a:r>
            <a:endParaRPr b="0" lang="hr-HR" sz="3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CustomShape 2"/>
          <p:cNvSpPr/>
          <p:nvPr/>
        </p:nvSpPr>
        <p:spPr>
          <a:xfrm>
            <a:off x="3567240" y="2569320"/>
            <a:ext cx="4343760" cy="138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1520" bIns="0">
            <a:spAutoFit/>
          </a:bodyPr>
          <a:p>
            <a:pPr marL="298440" indent="-285840">
              <a:lnSpc>
                <a:spcPct val="100000"/>
              </a:lnSpc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ILIŠIN, VLASTA; MARINOVIĆ  BOBINAC, ANKICA; RADIN,  FURIO. 2001. DJECA I MEDIJI.  DRŽAVNI ZAVOD ZA  ZAŠTITU OBITELJI,  MATERINSTVA I MLADEŽI.  ZAGREB.</a:t>
            </a:r>
            <a:endParaRPr b="0" lang="hr-HR" sz="1800" spc="-1" strike="noStrike">
              <a:latin typeface="Arial"/>
            </a:endParaRPr>
          </a:p>
        </p:txBody>
      </p:sp>
      <p:pic>
        <p:nvPicPr>
          <p:cNvPr id="209" name="Google Shape;189;p16" descr=""/>
          <p:cNvPicPr/>
          <p:nvPr/>
        </p:nvPicPr>
        <p:blipFill>
          <a:blip r:embed="rId1"/>
          <a:stretch/>
        </p:blipFill>
        <p:spPr>
          <a:xfrm>
            <a:off x="615960" y="2444760"/>
            <a:ext cx="2580840" cy="17712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TextShape 1"/>
          <p:cNvSpPr txBox="1"/>
          <p:nvPr/>
        </p:nvSpPr>
        <p:spPr>
          <a:xfrm>
            <a:off x="1549440" y="676080"/>
            <a:ext cx="6073560" cy="1163880"/>
          </a:xfrm>
          <a:prstGeom prst="rect">
            <a:avLst/>
          </a:prstGeom>
          <a:noFill/>
          <a:ln>
            <a:noFill/>
          </a:ln>
        </p:spPr>
        <p:txBody>
          <a:bodyPr lIns="0" rIns="0" tIns="16560" bIns="0" anchor="b">
            <a:spAutoFit/>
          </a:bodyPr>
          <a:p>
            <a:pPr marL="12600">
              <a:lnSpc>
                <a:spcPct val="100000"/>
              </a:lnSpc>
            </a:pPr>
            <a:r>
              <a:rPr b="1" lang="hr-HR" sz="3900" spc="-1" strike="noStrike">
                <a:solidFill>
                  <a:srgbClr val="cda2d6"/>
                </a:solidFill>
                <a:latin typeface="Trebuchet MS"/>
                <a:ea typeface="Trebuchet MS"/>
              </a:rPr>
              <a:t>VELIKA KNJIGA ZNANJA</a:t>
            </a:r>
            <a:endParaRPr b="0" lang="hr-HR" sz="3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1" name="CustomShape 2"/>
          <p:cNvSpPr/>
          <p:nvPr/>
        </p:nvSpPr>
        <p:spPr>
          <a:xfrm>
            <a:off x="1225440" y="2444760"/>
            <a:ext cx="6230880" cy="568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298440" indent="-285840">
              <a:lnSpc>
                <a:spcPct val="100000"/>
              </a:lnSpc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VELIKA KNJIGA ZNANJA. 2001. UR. BARIĆ,</a:t>
            </a:r>
            <a:endParaRPr b="0" lang="hr-HR" sz="1800" spc="-1" strike="noStrike">
              <a:latin typeface="Arial"/>
            </a:endParaRPr>
          </a:p>
          <a:p>
            <a:pPr marL="298440">
              <a:lnSpc>
                <a:spcPct val="100000"/>
              </a:lnSpc>
              <a:spcBef>
                <a:spcPts val="51"/>
              </a:spcBef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VERA. ZNANJE. ZAGREB.</a:t>
            </a:r>
            <a:endParaRPr b="0" lang="hr-HR" sz="1800" spc="-1" strike="noStrike">
              <a:latin typeface="Arial"/>
            </a:endParaRPr>
          </a:p>
        </p:txBody>
      </p:sp>
      <p:pic>
        <p:nvPicPr>
          <p:cNvPr id="212" name="Google Shape;196;p17" descr=""/>
          <p:cNvPicPr/>
          <p:nvPr/>
        </p:nvPicPr>
        <p:blipFill>
          <a:blip r:embed="rId1"/>
          <a:stretch/>
        </p:blipFill>
        <p:spPr>
          <a:xfrm>
            <a:off x="3054240" y="3359160"/>
            <a:ext cx="1980720" cy="25311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TextShape 1"/>
          <p:cNvSpPr txBox="1"/>
          <p:nvPr/>
        </p:nvSpPr>
        <p:spPr>
          <a:xfrm>
            <a:off x="1422720" y="900720"/>
            <a:ext cx="6182640" cy="1659600"/>
          </a:xfrm>
          <a:prstGeom prst="rect">
            <a:avLst/>
          </a:prstGeom>
          <a:noFill/>
          <a:ln>
            <a:noFill/>
          </a:ln>
        </p:spPr>
        <p:txBody>
          <a:bodyPr lIns="0" rIns="0" tIns="13320" bIns="0" anchor="b">
            <a:spAutoFit/>
          </a:bodyPr>
          <a:p>
            <a:pPr algn="ctr">
              <a:lnSpc>
                <a:spcPct val="100000"/>
              </a:lnSpc>
            </a:pPr>
            <a:r>
              <a:rPr b="1" lang="hr-HR" sz="3600" spc="-1" strike="noStrike">
                <a:solidFill>
                  <a:srgbClr val="cda2d6"/>
                </a:solidFill>
                <a:latin typeface="Trebuchet MS"/>
                <a:ea typeface="Trebuchet MS"/>
              </a:rPr>
              <a:t>PROBAJTE SAMI CITIRATI NEKO DJELO</a:t>
            </a:r>
            <a:br/>
            <a:r>
              <a:rPr b="1" lang="hr-HR" sz="3600" spc="-1" strike="noStrike">
                <a:solidFill>
                  <a:srgbClr val="cda2d6"/>
                </a:solidFill>
                <a:latin typeface="Trebuchet MS"/>
                <a:ea typeface="Trebuchet MS"/>
              </a:rPr>
              <a:t>(IZVOR) …</a:t>
            </a:r>
            <a:endParaRPr b="0" lang="hr-HR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CustomShape 2"/>
          <p:cNvSpPr/>
          <p:nvPr/>
        </p:nvSpPr>
        <p:spPr>
          <a:xfrm>
            <a:off x="1438200" y="3048120"/>
            <a:ext cx="6533640" cy="2714400"/>
          </a:xfrm>
          <a:prstGeom prst="rect">
            <a:avLst/>
          </a:prstGeom>
          <a:blipFill rotWithShape="0">
            <a:blip r:embed="rId1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extShape 1"/>
          <p:cNvSpPr txBox="1"/>
          <p:nvPr/>
        </p:nvSpPr>
        <p:spPr>
          <a:xfrm>
            <a:off x="871920" y="-123120"/>
            <a:ext cx="7412760" cy="1160640"/>
          </a:xfrm>
          <a:prstGeom prst="rect">
            <a:avLst/>
          </a:prstGeom>
          <a:noFill/>
          <a:ln>
            <a:noFill/>
          </a:ln>
        </p:spPr>
        <p:txBody>
          <a:bodyPr lIns="0" rIns="0" tIns="13320" bIns="0" anchor="b">
            <a:spAutoFit/>
          </a:bodyPr>
          <a:p>
            <a:pPr marL="12600">
              <a:lnSpc>
                <a:spcPct val="100000"/>
              </a:lnSpc>
            </a:pPr>
            <a:r>
              <a:rPr b="1" lang="hr-HR" sz="2700" spc="-1" strike="noStrike">
                <a:solidFill>
                  <a:srgbClr val="cda2d6"/>
                </a:solidFill>
                <a:latin typeface="Trebuchet MS"/>
                <a:ea typeface="Trebuchet MS"/>
              </a:rPr>
              <a:t>POPIS LITERATURE KOJU JE KNJIŽNIČARKA KORISTILA U RADU</a:t>
            </a:r>
            <a:endParaRPr b="0" lang="hr-HR" sz="2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TextShape 2"/>
          <p:cNvSpPr txBox="1"/>
          <p:nvPr/>
        </p:nvSpPr>
        <p:spPr>
          <a:xfrm>
            <a:off x="107640" y="1037520"/>
            <a:ext cx="8240760" cy="4989600"/>
          </a:xfrm>
          <a:prstGeom prst="rect">
            <a:avLst/>
          </a:prstGeom>
          <a:noFill/>
          <a:ln>
            <a:noFill/>
          </a:ln>
        </p:spPr>
        <p:txBody>
          <a:bodyPr lIns="0" rIns="0" tIns="12600" bIns="0">
            <a:spAutoFit/>
          </a:bodyPr>
          <a:p>
            <a:pPr marL="356040" indent="-343080">
              <a:lnSpc>
                <a:spcPct val="100000"/>
              </a:lnSpc>
              <a:buClr>
                <a:srgbClr val="83992a"/>
              </a:buClr>
              <a:buFont typeface="Noto Sans Symbols"/>
              <a:buChar char="●"/>
            </a:pPr>
            <a:r>
              <a:rPr b="0" lang="hr-HR" sz="1500" spc="-1" strike="noStrike">
                <a:solidFill>
                  <a:srgbClr val="874296"/>
                </a:solidFill>
                <a:latin typeface="Arial"/>
                <a:ea typeface="Arial"/>
              </a:rPr>
              <a:t>Autorska prava na youtubeu. URL: http://www.youtube.com/yt/copyright/hr/</a:t>
            </a:r>
            <a:endParaRPr b="0" lang="hr-HR" sz="1500" spc="-1" strike="noStrike">
              <a:solidFill>
                <a:srgbClr val="000000"/>
              </a:solidFill>
              <a:latin typeface="Arial"/>
            </a:endParaRPr>
          </a:p>
          <a:p>
            <a:pPr marL="355680" indent="-274320">
              <a:lnSpc>
                <a:spcPct val="100000"/>
              </a:lnSpc>
              <a:spcBef>
                <a:spcPts val="45"/>
              </a:spcBef>
              <a:buClr>
                <a:srgbClr val="b13f9a"/>
              </a:buClr>
              <a:buFont typeface="Noto Sans Symbols"/>
              <a:buChar char="⦿"/>
            </a:pPr>
            <a:r>
              <a:rPr b="0" lang="hr-HR" sz="1500" spc="-1" strike="noStrike">
                <a:solidFill>
                  <a:srgbClr val="874296"/>
                </a:solidFill>
                <a:latin typeface="Arial"/>
                <a:ea typeface="Arial"/>
              </a:rPr>
              <a:t>(pristupljeno  7.4..2020.)</a:t>
            </a:r>
            <a:endParaRPr b="0" lang="hr-HR" sz="1500" spc="-1" strike="noStrike">
              <a:solidFill>
                <a:srgbClr val="000000"/>
              </a:solidFill>
              <a:latin typeface="Arial"/>
            </a:endParaRPr>
          </a:p>
          <a:p>
            <a:pPr marL="356040" indent="-343080">
              <a:lnSpc>
                <a:spcPct val="135000"/>
              </a:lnSpc>
              <a:spcBef>
                <a:spcPts val="964"/>
              </a:spcBef>
              <a:buClr>
                <a:srgbClr val="83992a"/>
              </a:buClr>
              <a:buFont typeface="Noto Sans Symbols"/>
              <a:buChar char="●"/>
            </a:pPr>
            <a:r>
              <a:rPr b="0" lang="hr-HR" sz="1500" spc="-1" strike="noStrike">
                <a:solidFill>
                  <a:srgbClr val="874296"/>
                </a:solidFill>
                <a:latin typeface="Arial"/>
                <a:ea typeface="Arial"/>
              </a:rPr>
              <a:t>Frelih, Rahela. 2011. Citiranje u znanstvenim i stručnim radovima. Diplomski rad.</a:t>
            </a:r>
            <a:endParaRPr b="0" lang="hr-HR" sz="1500" spc="-1" strike="noStrike">
              <a:solidFill>
                <a:srgbClr val="000000"/>
              </a:solidFill>
              <a:latin typeface="Arial"/>
            </a:endParaRPr>
          </a:p>
          <a:p>
            <a:pPr marL="355680" indent="-274320">
              <a:lnSpc>
                <a:spcPct val="135000"/>
              </a:lnSpc>
              <a:spcBef>
                <a:spcPts val="601"/>
              </a:spcBef>
              <a:buClr>
                <a:srgbClr val="b13f9a"/>
              </a:buClr>
              <a:buFont typeface="Noto Sans Symbols"/>
              <a:buChar char="⦿"/>
            </a:pPr>
            <a:r>
              <a:rPr b="0" lang="hr-HR" sz="1500" spc="-1" strike="noStrike">
                <a:solidFill>
                  <a:srgbClr val="874296"/>
                </a:solidFill>
                <a:latin typeface="Arial"/>
                <a:ea typeface="Arial"/>
              </a:rPr>
              <a:t>Filozofski fakultet. Zagreb</a:t>
            </a:r>
            <a:endParaRPr b="0" lang="hr-HR" sz="1500" spc="-1" strike="noStrike">
              <a:solidFill>
                <a:srgbClr val="000000"/>
              </a:solidFill>
              <a:latin typeface="Arial"/>
            </a:endParaRPr>
          </a:p>
          <a:p>
            <a:pPr marL="355680" indent="-343080">
              <a:lnSpc>
                <a:spcPct val="135000"/>
              </a:lnSpc>
              <a:spcBef>
                <a:spcPts val="1114"/>
              </a:spcBef>
              <a:buClr>
                <a:srgbClr val="83992a"/>
              </a:buClr>
              <a:buFont typeface="Noto Sans Symbols"/>
              <a:buChar char="●"/>
            </a:pPr>
            <a:r>
              <a:rPr b="0" lang="hr-HR" sz="1500" spc="-1" strike="noStrike">
                <a:solidFill>
                  <a:srgbClr val="874296"/>
                </a:solidFill>
                <a:latin typeface="Arial"/>
                <a:ea typeface="Arial"/>
              </a:rPr>
              <a:t>Horvat, Aleksandra; Živković, Danijela. 2013. Knjižnice i autorsko pravo. Hrvatska  sveučilišna naklada. Zagreb.</a:t>
            </a:r>
            <a:endParaRPr b="0" lang="hr-HR" sz="1500" spc="-1" strike="noStrike">
              <a:solidFill>
                <a:srgbClr val="000000"/>
              </a:solidFill>
              <a:latin typeface="Arial"/>
            </a:endParaRPr>
          </a:p>
          <a:p>
            <a:pPr marL="356040" indent="-343080">
              <a:lnSpc>
                <a:spcPct val="100000"/>
              </a:lnSpc>
              <a:spcBef>
                <a:spcPts val="967"/>
              </a:spcBef>
              <a:buClr>
                <a:srgbClr val="83992a"/>
              </a:buClr>
              <a:buFont typeface="Noto Sans Symbols"/>
              <a:buChar char="●"/>
            </a:pPr>
            <a:r>
              <a:rPr b="0" lang="hr-HR" sz="1500" spc="-1" strike="noStrike">
                <a:solidFill>
                  <a:srgbClr val="874296"/>
                </a:solidFill>
                <a:latin typeface="Arial"/>
                <a:ea typeface="Arial"/>
              </a:rPr>
              <a:t>Hrvatski enciklopedijski rječnik. 2002. Novi Liber. Zagreb.</a:t>
            </a:r>
            <a:endParaRPr b="0" lang="hr-HR" sz="1500" spc="-1" strike="noStrike">
              <a:solidFill>
                <a:srgbClr val="000000"/>
              </a:solidFill>
              <a:latin typeface="Arial"/>
            </a:endParaRPr>
          </a:p>
          <a:p>
            <a:pPr marL="356040" indent="-343080">
              <a:lnSpc>
                <a:spcPct val="100000"/>
              </a:lnSpc>
              <a:spcBef>
                <a:spcPts val="1040"/>
              </a:spcBef>
              <a:buClr>
                <a:srgbClr val="83992a"/>
              </a:buClr>
              <a:buFont typeface="Noto Sans Symbols"/>
              <a:buChar char="●"/>
            </a:pPr>
            <a:r>
              <a:rPr b="0" lang="hr-HR" sz="1500" spc="-1" strike="noStrike">
                <a:solidFill>
                  <a:srgbClr val="874296"/>
                </a:solidFill>
                <a:latin typeface="Arial"/>
                <a:ea typeface="Arial"/>
              </a:rPr>
              <a:t>Hrvatski pravopis. 2013. Institut za hrvatski jezik i jezikoslovlje. Zagreb.</a:t>
            </a:r>
            <a:endParaRPr b="0" lang="hr-HR" sz="1500" spc="-1" strike="noStrike">
              <a:solidFill>
                <a:srgbClr val="000000"/>
              </a:solidFill>
              <a:latin typeface="Arial"/>
            </a:endParaRPr>
          </a:p>
          <a:p>
            <a:pPr marL="355680" indent="-343080">
              <a:lnSpc>
                <a:spcPct val="135000"/>
              </a:lnSpc>
              <a:spcBef>
                <a:spcPts val="1040"/>
              </a:spcBef>
              <a:buClr>
                <a:srgbClr val="83992a"/>
              </a:buClr>
              <a:buFont typeface="Noto Sans Symbols"/>
              <a:buChar char="●"/>
            </a:pPr>
            <a:r>
              <a:rPr b="0" lang="hr-HR" sz="1500" spc="-1" strike="noStrike">
                <a:solidFill>
                  <a:srgbClr val="874296"/>
                </a:solidFill>
                <a:latin typeface="Arial"/>
                <a:ea typeface="Arial"/>
              </a:rPr>
              <a:t>Janović, Tomislav. 2009. Citiranje, parafraziranje i upućivanje na izvore u akademskim  tekstovima. Nastavni materijal za kolegij Akademsko pisanje. Sveučilište u Zadru.</a:t>
            </a:r>
            <a:endParaRPr b="0" lang="hr-HR" sz="1500" spc="-1" strike="noStrike">
              <a:solidFill>
                <a:srgbClr val="000000"/>
              </a:solidFill>
              <a:latin typeface="Arial"/>
            </a:endParaRPr>
          </a:p>
          <a:p>
            <a:pPr marL="355680" indent="-274320">
              <a:lnSpc>
                <a:spcPct val="135000"/>
              </a:lnSpc>
              <a:spcBef>
                <a:spcPts val="601"/>
              </a:spcBef>
              <a:buClr>
                <a:srgbClr val="b13f9a"/>
              </a:buClr>
              <a:buFont typeface="Noto Sans Symbols"/>
              <a:buChar char="⦿"/>
            </a:pPr>
            <a:r>
              <a:rPr b="0" lang="hr-HR" sz="1500" spc="-1" strike="noStrike">
                <a:solidFill>
                  <a:srgbClr val="874296"/>
                </a:solidFill>
                <a:latin typeface="Arial"/>
                <a:ea typeface="Arial"/>
              </a:rPr>
              <a:t>Zadar.</a:t>
            </a:r>
            <a:endParaRPr b="0" lang="hr-HR" sz="1500" spc="-1" strike="noStrike">
              <a:solidFill>
                <a:srgbClr val="000000"/>
              </a:solidFill>
              <a:latin typeface="Arial"/>
            </a:endParaRPr>
          </a:p>
          <a:p>
            <a:pPr marL="355680" indent="-343080">
              <a:lnSpc>
                <a:spcPct val="135000"/>
              </a:lnSpc>
              <a:spcBef>
                <a:spcPts val="1040"/>
              </a:spcBef>
              <a:buClr>
                <a:srgbClr val="83992a"/>
              </a:buClr>
              <a:buFont typeface="Noto Sans Symbols"/>
              <a:buChar char="●"/>
            </a:pPr>
            <a:r>
              <a:rPr b="0" lang="hr-HR" sz="1500" spc="-1" strike="noStrike">
                <a:solidFill>
                  <a:srgbClr val="874296"/>
                </a:solidFill>
                <a:latin typeface="Arial"/>
                <a:ea typeface="Arial"/>
              </a:rPr>
              <a:t>O autorskom pravu. 2012. URL: http://www.zamp.hr/autorsko-pravo/o-autorskom-  pravu/pregled/467/o-autorskom-pravu (pristupljeno  7.4..2020.).</a:t>
            </a:r>
            <a:endParaRPr b="0" lang="hr-HR" sz="1500" spc="-1" strike="noStrike">
              <a:solidFill>
                <a:srgbClr val="000000"/>
              </a:solidFill>
              <a:latin typeface="Arial"/>
            </a:endParaRPr>
          </a:p>
          <a:p>
            <a:pPr marL="356040" indent="-343080">
              <a:lnSpc>
                <a:spcPct val="100000"/>
              </a:lnSpc>
              <a:spcBef>
                <a:spcPts val="975"/>
              </a:spcBef>
              <a:buClr>
                <a:srgbClr val="83992a"/>
              </a:buClr>
              <a:buFont typeface="Noto Sans Symbols"/>
              <a:buChar char="●"/>
            </a:pPr>
            <a:r>
              <a:rPr b="0" lang="hr-HR" sz="1500" spc="-1" strike="noStrike">
                <a:solidFill>
                  <a:srgbClr val="874296"/>
                </a:solidFill>
                <a:latin typeface="Arial"/>
                <a:ea typeface="Arial"/>
              </a:rPr>
              <a:t>Zakon o autorskom pravu i srodnim pravima. 2003. URL:</a:t>
            </a:r>
            <a:endParaRPr b="0" lang="hr-HR" sz="1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CustomShape 3"/>
          <p:cNvSpPr/>
          <p:nvPr/>
        </p:nvSpPr>
        <p:spPr>
          <a:xfrm>
            <a:off x="996840" y="6026040"/>
            <a:ext cx="6462000" cy="542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80" bIns="0">
            <a:spAutoFit/>
          </a:bodyPr>
          <a:p>
            <a:pPr marL="12600">
              <a:lnSpc>
                <a:spcPct val="103000"/>
              </a:lnSpc>
            </a:pPr>
            <a:r>
              <a:rPr b="0" lang="hr-HR" sz="1700" spc="-1" strike="noStrike">
                <a:solidFill>
                  <a:srgbClr val="874296"/>
                </a:solidFill>
                <a:latin typeface="Arial"/>
                <a:ea typeface="Arial"/>
              </a:rPr>
              <a:t>http://www.zakon.hr/z/106/Zakon-o-autorskom-pravu-i-srodnim-pravima.  (pristupljeno </a:t>
            </a:r>
            <a:r>
              <a:rPr b="0" lang="hr-HR" sz="1600" spc="-1" strike="noStrike">
                <a:solidFill>
                  <a:srgbClr val="874296"/>
                </a:solidFill>
                <a:latin typeface="Arial"/>
                <a:ea typeface="Arial"/>
              </a:rPr>
              <a:t>7.4..2020.)</a:t>
            </a:r>
            <a:endParaRPr b="0" lang="hr-HR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Shape 1"/>
          <p:cNvSpPr txBox="1"/>
          <p:nvPr/>
        </p:nvSpPr>
        <p:spPr>
          <a:xfrm>
            <a:off x="2216160" y="398520"/>
            <a:ext cx="4786200" cy="1205640"/>
          </a:xfrm>
          <a:prstGeom prst="rect">
            <a:avLst/>
          </a:prstGeom>
          <a:noFill/>
          <a:ln>
            <a:noFill/>
          </a:ln>
        </p:spPr>
        <p:txBody>
          <a:bodyPr lIns="0" rIns="0" tIns="16560" bIns="0" anchor="b">
            <a:spAutoFit/>
          </a:bodyPr>
          <a:p>
            <a:pPr marL="12600" algn="ctr">
              <a:lnSpc>
                <a:spcPct val="100000"/>
              </a:lnSpc>
            </a:pPr>
            <a:r>
              <a:rPr b="1" lang="hr-HR" sz="3900" spc="-1" strike="noStrike">
                <a:solidFill>
                  <a:srgbClr val="cda2d6"/>
                </a:solidFill>
                <a:latin typeface="Trebuchet MS"/>
                <a:ea typeface="Trebuchet MS"/>
              </a:rPr>
              <a:t>AUTOR I AUTORSKO PRAVO</a:t>
            </a:r>
            <a:endParaRPr b="0" lang="hr-HR" sz="3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" name="CustomShape 2"/>
          <p:cNvSpPr/>
          <p:nvPr/>
        </p:nvSpPr>
        <p:spPr>
          <a:xfrm>
            <a:off x="615960" y="1758960"/>
            <a:ext cx="6948360" cy="4974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336600" indent="-324000">
              <a:lnSpc>
                <a:spcPct val="150000"/>
              </a:lnSpc>
              <a:buClr>
                <a:srgbClr val="3b966f"/>
              </a:buClr>
              <a:buFont typeface="Noto Sans Symbols"/>
              <a:buChar char="❑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Riječ </a:t>
            </a:r>
            <a:r>
              <a:rPr b="1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autor </a:t>
            </a: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dolazi od latinske riječi –auctor, a znači</a:t>
            </a:r>
            <a:endParaRPr b="0" lang="hr-HR" sz="1800" spc="-1" strike="noStrike">
              <a:latin typeface="Arial"/>
            </a:endParaRPr>
          </a:p>
          <a:p>
            <a:pPr marL="208800">
              <a:lnSpc>
                <a:spcPct val="150000"/>
              </a:lnSpc>
            </a:pPr>
            <a:r>
              <a:rPr b="1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  </a:t>
            </a:r>
            <a:r>
              <a:rPr b="1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stvaratelj, </a:t>
            </a: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tvorac djela odnosno intelektualne tvorevine.</a:t>
            </a:r>
            <a:endParaRPr b="0" lang="hr-HR" sz="1800" spc="-1" strike="noStrike">
              <a:latin typeface="Arial"/>
            </a:endParaRPr>
          </a:p>
          <a:p>
            <a:pPr marL="336600" indent="-324000">
              <a:lnSpc>
                <a:spcPct val="90000"/>
              </a:lnSpc>
              <a:spcBef>
                <a:spcPts val="1239"/>
              </a:spcBef>
              <a:buClr>
                <a:srgbClr val="3b966f"/>
              </a:buClr>
              <a:buFont typeface="Noto Sans Symbols"/>
              <a:buChar char="❑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Autorima se smatraju: pisci, slikari, kipari, crtači,  skladatelji, koreografi, arhitekti, fotografi, industrijski  dizajneri, filmski redatelji, kartografi, i dr.</a:t>
            </a:r>
            <a:endParaRPr b="0" lang="hr-HR" sz="1800" spc="-1" strike="noStrike">
              <a:latin typeface="Arial"/>
            </a:endParaRPr>
          </a:p>
          <a:p>
            <a:pPr marL="336600" indent="-324000">
              <a:lnSpc>
                <a:spcPct val="153000"/>
              </a:lnSpc>
              <a:spcBef>
                <a:spcPts val="876"/>
              </a:spcBef>
              <a:buClr>
                <a:srgbClr val="3b966f"/>
              </a:buClr>
              <a:buFont typeface="Noto Sans Symbols"/>
              <a:buChar char="❑"/>
            </a:pPr>
            <a:r>
              <a:rPr b="1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Autorsko pravo </a:t>
            </a: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je skup pravnih normi koje štite autora i njegovo  djelo (Hrvatski enciklopedijski  rječnik, 2002.)</a:t>
            </a:r>
            <a:endParaRPr b="0" lang="hr-HR" sz="1800" spc="-1" strike="noStrike">
              <a:latin typeface="Arial"/>
            </a:endParaRPr>
          </a:p>
          <a:p>
            <a:pPr marL="336600" indent="-324000">
              <a:lnSpc>
                <a:spcPct val="153000"/>
              </a:lnSpc>
              <a:spcBef>
                <a:spcPts val="876"/>
              </a:spcBef>
              <a:buClr>
                <a:srgbClr val="3b966f"/>
              </a:buClr>
              <a:buFont typeface="Noto Sans Symbols"/>
              <a:buChar char="❑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Temeljno  ljudsko pravo kao i sloboda govora (Horvat i</a:t>
            </a:r>
            <a:endParaRPr b="0" lang="hr-HR" sz="1800" spc="-1" strike="noStrike">
              <a:latin typeface="Arial"/>
            </a:endParaRPr>
          </a:p>
          <a:p>
            <a:pPr marL="336600">
              <a:lnSpc>
                <a:spcPct val="150000"/>
              </a:lnSpc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Živković, 2013.)</a:t>
            </a:r>
            <a:endParaRPr b="0" lang="hr-HR" sz="1800" spc="-1" strike="noStrike">
              <a:latin typeface="Arial"/>
            </a:endParaRPr>
          </a:p>
          <a:p>
            <a:pPr marL="336600" indent="-324000">
              <a:lnSpc>
                <a:spcPct val="150000"/>
              </a:lnSpc>
              <a:spcBef>
                <a:spcPts val="950"/>
              </a:spcBef>
              <a:buClr>
                <a:srgbClr val="3b966f"/>
              </a:buClr>
              <a:buFont typeface="Noto Sans Symbols"/>
              <a:buChar char="❑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Autorsko pravo traje za života autora i 70 godina nakon</a:t>
            </a:r>
            <a:endParaRPr b="0" lang="hr-HR" sz="1800" spc="-1" strike="noStrike">
              <a:latin typeface="Arial"/>
            </a:endParaRPr>
          </a:p>
          <a:p>
            <a:pPr marL="336600">
              <a:lnSpc>
                <a:spcPct val="146000"/>
              </a:lnSpc>
              <a:spcBef>
                <a:spcPts val="136"/>
              </a:spcBef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smrti (Zakon o autorskom pravu i srodnim  pravima, 2003.)</a:t>
            </a:r>
            <a:endParaRPr b="0" lang="hr-H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CustomShape 1"/>
          <p:cNvSpPr/>
          <p:nvPr/>
        </p:nvSpPr>
        <p:spPr>
          <a:xfrm>
            <a:off x="1378080" y="1073160"/>
            <a:ext cx="6182640" cy="562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>
            <a:spAutoFit/>
          </a:bodyPr>
          <a:p>
            <a:pPr algn="ctr">
              <a:lnSpc>
                <a:spcPct val="100000"/>
              </a:lnSpc>
            </a:pPr>
            <a:r>
              <a:rPr b="1" lang="hr-HR" sz="3600" spc="-1" strike="noStrike">
                <a:solidFill>
                  <a:srgbClr val="cda2d6"/>
                </a:solidFill>
                <a:latin typeface="Trebuchet MS"/>
                <a:ea typeface="Trebuchet MS"/>
              </a:rPr>
              <a:t>HVALA NA PAŽNJI!</a:t>
            </a:r>
            <a:endParaRPr b="0" lang="hr-HR" sz="3600" spc="-1" strike="noStrike">
              <a:latin typeface="Arial"/>
            </a:endParaRPr>
          </a:p>
        </p:txBody>
      </p:sp>
      <p:pic>
        <p:nvPicPr>
          <p:cNvPr id="219" name="Google Shape;215;p20" descr=""/>
          <p:cNvPicPr/>
          <p:nvPr/>
        </p:nvPicPr>
        <p:blipFill>
          <a:blip r:embed="rId1"/>
          <a:stretch/>
        </p:blipFill>
        <p:spPr>
          <a:xfrm>
            <a:off x="3298680" y="1815120"/>
            <a:ext cx="2133360" cy="3788280"/>
          </a:xfrm>
          <a:prstGeom prst="rect">
            <a:avLst/>
          </a:prstGeom>
          <a:ln>
            <a:noFill/>
          </a:ln>
        </p:spPr>
      </p:pic>
      <p:sp>
        <p:nvSpPr>
          <p:cNvPr id="220" name="CustomShape 2"/>
          <p:cNvSpPr/>
          <p:nvPr/>
        </p:nvSpPr>
        <p:spPr>
          <a:xfrm>
            <a:off x="2226600" y="5837040"/>
            <a:ext cx="4484520" cy="567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 algn="ctr">
              <a:lnSpc>
                <a:spcPct val="100000"/>
              </a:lnSpc>
            </a:pPr>
            <a:r>
              <a:rPr b="0" lang="hr-HR" sz="1400" spc="-1" strike="noStrike">
                <a:solidFill>
                  <a:srgbClr val="c27ba0"/>
                </a:solidFill>
                <a:latin typeface="Trebuchet MS"/>
                <a:ea typeface="Trebuchet MS"/>
              </a:rPr>
              <a:t>KNJIŽNICA OŠ PUČIŠĆA</a:t>
            </a:r>
            <a:endParaRPr b="0" lang="hr-HR" sz="1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hr-HR" sz="1400" spc="-1" strike="noStrike">
                <a:solidFill>
                  <a:srgbClr val="c27ba0"/>
                </a:solidFill>
                <a:latin typeface="Trebuchet MS"/>
                <a:ea typeface="Trebuchet MS"/>
              </a:rPr>
              <a:t>travanj  2020.</a:t>
            </a:r>
            <a:endParaRPr b="0" lang="hr-HR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539640" y="282600"/>
            <a:ext cx="7314840" cy="1155600"/>
          </a:xfrm>
          <a:prstGeom prst="rect">
            <a:avLst/>
          </a:prstGeom>
          <a:noFill/>
          <a:ln>
            <a:noFill/>
          </a:ln>
        </p:spPr>
        <p:txBody>
          <a:bodyPr lIns="0" rIns="0" tIns="8280" bIns="0" anchor="b">
            <a:spAutoFit/>
          </a:bodyPr>
          <a:p>
            <a:pPr marL="1166400" indent="-1153440" algn="ctr">
              <a:lnSpc>
                <a:spcPct val="100000"/>
              </a:lnSpc>
            </a:pPr>
            <a:r>
              <a:rPr b="1" lang="hr-HR" sz="3600" spc="-1" strike="noStrike">
                <a:solidFill>
                  <a:srgbClr val="cda2d6"/>
                </a:solidFill>
                <a:latin typeface="Trebuchet MS"/>
                <a:ea typeface="Trebuchet MS"/>
              </a:rPr>
              <a:t>ZAKON O AUTORSKIM PRAVIMA  I  SRODNIM PRAVIMA</a:t>
            </a:r>
            <a:endParaRPr b="0" lang="hr-HR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CustomShape 2"/>
          <p:cNvSpPr/>
          <p:nvPr/>
        </p:nvSpPr>
        <p:spPr>
          <a:xfrm>
            <a:off x="1606680" y="1758960"/>
            <a:ext cx="5708160" cy="4347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95400" bIns="0">
            <a:spAutoFit/>
          </a:bodyPr>
          <a:p>
            <a:pPr marL="336600" indent="-324000">
              <a:lnSpc>
                <a:spcPct val="100000"/>
              </a:lnSpc>
              <a:buClr>
                <a:srgbClr val="3b966f"/>
              </a:buClr>
              <a:buFont typeface="Noto Sans Symbols"/>
              <a:buChar char="❑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Zakonska zaštita autorskog djela kao što su:</a:t>
            </a:r>
            <a:endParaRPr b="0" lang="hr-HR" sz="1800" spc="-1" strike="noStrike">
              <a:latin typeface="Arial"/>
            </a:endParaRPr>
          </a:p>
          <a:p>
            <a:pPr lvl="1" marL="870480" indent="-285840">
              <a:lnSpc>
                <a:spcPct val="100000"/>
              </a:lnSpc>
              <a:spcBef>
                <a:spcPts val="1054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jezična i glazbena djela</a:t>
            </a:r>
            <a:endParaRPr b="0" lang="hr-HR" sz="1800" spc="-1" strike="noStrike">
              <a:latin typeface="Arial"/>
            </a:endParaRPr>
          </a:p>
          <a:p>
            <a:pPr lvl="1" marL="870480" indent="-285840">
              <a:lnSpc>
                <a:spcPct val="100000"/>
              </a:lnSpc>
              <a:spcBef>
                <a:spcPts val="1054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dramska i dramsko-glazbena djela</a:t>
            </a:r>
            <a:endParaRPr b="0" lang="hr-HR" sz="1800" spc="-1" strike="noStrike">
              <a:latin typeface="Arial"/>
            </a:endParaRPr>
          </a:p>
          <a:p>
            <a:pPr lvl="1" marL="870480" indent="-285840">
              <a:lnSpc>
                <a:spcPct val="100000"/>
              </a:lnSpc>
              <a:spcBef>
                <a:spcPts val="1131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koreografska i pantomimska djela</a:t>
            </a:r>
            <a:endParaRPr b="0" lang="hr-HR" sz="1800" spc="-1" strike="noStrike">
              <a:latin typeface="Arial"/>
            </a:endParaRPr>
          </a:p>
          <a:p>
            <a:pPr lvl="1" marL="870480" indent="-285840">
              <a:lnSpc>
                <a:spcPct val="100000"/>
              </a:lnSpc>
              <a:spcBef>
                <a:spcPts val="1054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djela likovne umjetnosti i arhitekture</a:t>
            </a:r>
            <a:endParaRPr b="0" lang="hr-HR" sz="1800" spc="-1" strike="noStrike">
              <a:latin typeface="Arial"/>
            </a:endParaRPr>
          </a:p>
          <a:p>
            <a:pPr lvl="1" marL="870480" indent="-285840">
              <a:lnSpc>
                <a:spcPct val="100000"/>
              </a:lnSpc>
              <a:spcBef>
                <a:spcPts val="1131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fotografska i kartografska djela</a:t>
            </a:r>
            <a:endParaRPr b="0" lang="hr-HR" sz="1800" spc="-1" strike="noStrike">
              <a:latin typeface="Arial"/>
            </a:endParaRPr>
          </a:p>
          <a:p>
            <a:pPr lvl="1" marL="870480" indent="-285840">
              <a:lnSpc>
                <a:spcPct val="100000"/>
              </a:lnSpc>
              <a:spcBef>
                <a:spcPts val="1054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audiovizualna djela</a:t>
            </a:r>
            <a:endParaRPr b="0" lang="hr-HR" sz="1800" spc="-1" strike="noStrike">
              <a:latin typeface="Arial"/>
            </a:endParaRPr>
          </a:p>
          <a:p>
            <a:pPr marL="412560" indent="-285840">
              <a:lnSpc>
                <a:spcPct val="100000"/>
              </a:lnSpc>
              <a:spcBef>
                <a:spcPts val="1054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Štiti nositelja prava i njegovo djelo od:</a:t>
            </a:r>
            <a:endParaRPr b="0" lang="hr-HR" sz="1800" spc="-1" strike="noStrike">
              <a:latin typeface="Arial"/>
            </a:endParaRPr>
          </a:p>
          <a:p>
            <a:pPr lvl="1" marL="870480" indent="-285840">
              <a:lnSpc>
                <a:spcPct val="100000"/>
              </a:lnSpc>
              <a:spcBef>
                <a:spcPts val="1131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Neovlaštenog kopiranja i distribuiranja (youtube)</a:t>
            </a:r>
            <a:endParaRPr b="0" lang="hr-HR" sz="1800" spc="-1" strike="noStrike">
              <a:latin typeface="Arial"/>
            </a:endParaRPr>
          </a:p>
          <a:p>
            <a:pPr lvl="1" marL="870480" indent="-285840">
              <a:lnSpc>
                <a:spcPct val="100000"/>
              </a:lnSpc>
              <a:spcBef>
                <a:spcPts val="1054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Javnog izvođenja i prerađivanja...</a:t>
            </a:r>
            <a:endParaRPr b="0" lang="hr-H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387360" y="1911240"/>
            <a:ext cx="7751160" cy="2059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08000" bIns="0">
            <a:spAutoFit/>
          </a:bodyPr>
          <a:p>
            <a:pPr marL="298440" indent="-285840">
              <a:lnSpc>
                <a:spcPct val="100000"/>
              </a:lnSpc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Prema Zakonu:</a:t>
            </a:r>
            <a:endParaRPr b="0" lang="hr-HR" sz="1800" spc="-1" strike="noStrike">
              <a:latin typeface="Arial"/>
            </a:endParaRPr>
          </a:p>
          <a:p>
            <a:pPr lvl="1" marL="756360" indent="-285840">
              <a:lnSpc>
                <a:spcPct val="99000"/>
              </a:lnSpc>
              <a:spcBef>
                <a:spcPts val="1264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fabule i zapleti nisu zaštićeni, zaštićen je samo način na koji  ih autor koristi (npr. samo je jedna originalna Pepeljuga, a više </a:t>
            </a:r>
            <a:r>
              <a:rPr b="0" lang="hr-HR" sz="1800" spc="-1" strike="noStrike" u="sng">
                <a:solidFill>
                  <a:srgbClr val="874296"/>
                </a:solidFill>
                <a:uFillTx/>
                <a:latin typeface="Arial"/>
                <a:ea typeface="Arial"/>
              </a:rPr>
              <a:t> </a:t>
            </a: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verzija)</a:t>
            </a:r>
            <a:endParaRPr b="0" lang="hr-HR" sz="1800" spc="-1" strike="noStrike"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6"/>
              </a:spcBef>
            </a:pPr>
            <a:endParaRPr b="0" lang="hr-HR" sz="1800" spc="-1" strike="noStrike">
              <a:latin typeface="Arial"/>
            </a:endParaRPr>
          </a:p>
          <a:p>
            <a:pPr lvl="1" marL="756360" indent="-285840">
              <a:lnSpc>
                <a:spcPct val="100000"/>
              </a:lnSpc>
              <a:spcBef>
                <a:spcPts val="6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ŠTITI SE SAMO ORIGINALAN IZRAŽAJ DJELA</a:t>
            </a:r>
            <a:endParaRPr b="0" lang="hr-HR" sz="1800" spc="-1" strike="noStrike">
              <a:latin typeface="Arial"/>
            </a:endParaRPr>
          </a:p>
          <a:p>
            <a:pPr lvl="1" marL="756360" indent="-285840">
              <a:lnSpc>
                <a:spcPct val="100000"/>
              </a:lnSpc>
              <a:spcBef>
                <a:spcPts val="1176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Što je autorsko pravo?</a:t>
            </a:r>
            <a:endParaRPr b="0" lang="hr-HR" sz="1800" spc="-1" strike="noStrike">
              <a:latin typeface="Arial"/>
            </a:endParaRPr>
          </a:p>
        </p:txBody>
      </p:sp>
      <p:pic>
        <p:nvPicPr>
          <p:cNvPr id="175" name="Google Shape;107;p4" descr=""/>
          <p:cNvPicPr/>
          <p:nvPr/>
        </p:nvPicPr>
        <p:blipFill>
          <a:blip r:embed="rId1"/>
          <a:stretch/>
        </p:blipFill>
        <p:spPr>
          <a:xfrm>
            <a:off x="4121280" y="3740040"/>
            <a:ext cx="2983320" cy="25300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1"/>
          <p:cNvSpPr txBox="1"/>
          <p:nvPr/>
        </p:nvSpPr>
        <p:spPr>
          <a:xfrm>
            <a:off x="1106640" y="924480"/>
            <a:ext cx="6969240" cy="1205640"/>
          </a:xfrm>
          <a:prstGeom prst="rect">
            <a:avLst/>
          </a:prstGeom>
          <a:noFill/>
          <a:ln>
            <a:noFill/>
          </a:ln>
        </p:spPr>
        <p:txBody>
          <a:bodyPr lIns="0" rIns="0" tIns="16560" bIns="0" anchor="b">
            <a:spAutoFit/>
          </a:bodyPr>
          <a:p>
            <a:pPr marL="12600" algn="ctr">
              <a:lnSpc>
                <a:spcPct val="100000"/>
              </a:lnSpc>
            </a:pPr>
            <a:r>
              <a:rPr b="1" lang="hr-HR" sz="3900" spc="-1" strike="noStrike">
                <a:solidFill>
                  <a:srgbClr val="cda2d6"/>
                </a:solidFill>
                <a:latin typeface="Trebuchet MS"/>
                <a:ea typeface="Trebuchet MS"/>
              </a:rPr>
              <a:t>KAKO PREPOZNATI AUTORSKO DJELO?</a:t>
            </a:r>
            <a:endParaRPr b="0" lang="hr-HR" sz="3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CustomShape 2"/>
          <p:cNvSpPr/>
          <p:nvPr/>
        </p:nvSpPr>
        <p:spPr>
          <a:xfrm>
            <a:off x="996840" y="2444760"/>
            <a:ext cx="6574320" cy="264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17000" bIns="0">
            <a:spAutoFit/>
          </a:bodyPr>
          <a:p>
            <a:pPr marL="12600" indent="-114120">
              <a:lnSpc>
                <a:spcPct val="100000"/>
              </a:lnSpc>
              <a:buClr>
                <a:srgbClr val="874296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Navedeno je autorovo ime</a:t>
            </a:r>
            <a:endParaRPr b="0" lang="hr-HR" sz="18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18"/>
              </a:spcBef>
            </a:pPr>
            <a:endParaRPr b="0" lang="hr-HR" sz="1800" spc="-1" strike="noStrike">
              <a:latin typeface="Arial"/>
            </a:endParaRPr>
          </a:p>
          <a:p>
            <a:pPr marL="12600" indent="-114120">
              <a:lnSpc>
                <a:spcPct val="100000"/>
              </a:lnSpc>
              <a:spcBef>
                <a:spcPts val="918"/>
              </a:spcBef>
              <a:buClr>
                <a:srgbClr val="874296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Autor - osoba čije su ime, pseudonim, umjetnički</a:t>
            </a:r>
            <a:endParaRPr b="0" lang="hr-HR" sz="1800" spc="-1" strike="noStrike">
              <a:latin typeface="Arial"/>
            </a:endParaRPr>
          </a:p>
          <a:p>
            <a:pPr marL="756360" indent="-114120">
              <a:lnSpc>
                <a:spcPct val="157000"/>
              </a:lnSpc>
              <a:buClr>
                <a:srgbClr val="874296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znak ili kod označeni na djelu</a:t>
            </a:r>
            <a:endParaRPr b="0" lang="hr-HR" sz="1800" spc="-1" strike="noStrike">
              <a:latin typeface="Arial"/>
            </a:endParaRPr>
          </a:p>
          <a:p>
            <a:pPr marL="298440" indent="-285840">
              <a:lnSpc>
                <a:spcPct val="99000"/>
              </a:lnSpc>
              <a:spcBef>
                <a:spcPts val="1800"/>
              </a:spcBef>
              <a:buClr>
                <a:srgbClr val="874296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Dnevne vijesti objavljene su u sredstvima javnog  priopćavanja (radio, TV, novine, …) → NIJE  autorsko djelo!</a:t>
            </a:r>
            <a:endParaRPr b="0" lang="hr-H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CustomShape 1"/>
          <p:cNvSpPr/>
          <p:nvPr/>
        </p:nvSpPr>
        <p:spPr>
          <a:xfrm>
            <a:off x="1285920" y="2362320"/>
            <a:ext cx="6595560" cy="360"/>
          </a:xfrm>
          <a:custGeom>
            <a:avLst/>
            <a:gdLst/>
            <a:ahLst/>
            <a:rect l="l" t="t" r="r" b="b"/>
            <a:pathLst>
              <a:path w="6595745" h="120000">
                <a:moveTo>
                  <a:pt x="0" y="0"/>
                </a:moveTo>
                <a:lnTo>
                  <a:pt x="6595491" y="0"/>
                </a:lnTo>
              </a:path>
            </a:pathLst>
          </a:custGeom>
          <a:noFill/>
          <a:ln w="19080">
            <a:solidFill>
              <a:srgbClr val="83992a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9" name="TextShape 2"/>
          <p:cNvSpPr txBox="1"/>
          <p:nvPr/>
        </p:nvSpPr>
        <p:spPr>
          <a:xfrm>
            <a:off x="3359160" y="385560"/>
            <a:ext cx="2429640" cy="1163880"/>
          </a:xfrm>
          <a:prstGeom prst="rect">
            <a:avLst/>
          </a:prstGeom>
          <a:noFill/>
          <a:ln>
            <a:noFill/>
          </a:ln>
        </p:spPr>
        <p:txBody>
          <a:bodyPr lIns="0" rIns="0" tIns="16560" bIns="0" anchor="b">
            <a:spAutoFit/>
          </a:bodyPr>
          <a:p>
            <a:pPr marL="12600">
              <a:lnSpc>
                <a:spcPct val="100000"/>
              </a:lnSpc>
            </a:pPr>
            <a:r>
              <a:rPr b="1" lang="hr-HR" sz="3900" spc="-1" strike="noStrike">
                <a:solidFill>
                  <a:srgbClr val="cda2d6"/>
                </a:solidFill>
                <a:latin typeface="Trebuchet MS"/>
                <a:ea typeface="Trebuchet MS"/>
              </a:rPr>
              <a:t>PLAGIJAT</a:t>
            </a:r>
            <a:endParaRPr b="0" lang="hr-HR" sz="3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CustomShape 3"/>
          <p:cNvSpPr/>
          <p:nvPr/>
        </p:nvSpPr>
        <p:spPr>
          <a:xfrm>
            <a:off x="844560" y="1911240"/>
            <a:ext cx="7291440" cy="4188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6560" bIns="0">
            <a:spAutoFit/>
          </a:bodyPr>
          <a:p>
            <a:pPr marL="298440" indent="-285840">
              <a:lnSpc>
                <a:spcPct val="118000"/>
              </a:lnSpc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ČESTO svjesno / namjerno preuzimanje tuđeg djela u cijelosti (ili dio) bez</a:t>
            </a:r>
            <a:endParaRPr b="0" lang="hr-HR" sz="1800" spc="-1" strike="noStrike">
              <a:latin typeface="Arial"/>
            </a:endParaRPr>
          </a:p>
          <a:p>
            <a:pPr marL="298440">
              <a:lnSpc>
                <a:spcPct val="118000"/>
              </a:lnSpc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navođenja izvora i imena autora, te predstavljanje kao svojeg rada</a:t>
            </a:r>
            <a:endParaRPr b="0" lang="hr-HR" sz="1800" spc="-1" strike="noStrike">
              <a:latin typeface="Arial"/>
            </a:endParaRPr>
          </a:p>
          <a:p>
            <a:pPr marL="470520">
              <a:lnSpc>
                <a:spcPct val="100000"/>
              </a:lnSpc>
              <a:spcBef>
                <a:spcPts val="930"/>
              </a:spcBef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〓 </a:t>
            </a: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PLAGIJAT (lat. Plagiarius - kradljivac ljudi)</a:t>
            </a:r>
            <a:endParaRPr b="0" lang="hr-HR" sz="1800" spc="-1" strike="noStrike">
              <a:latin typeface="Arial"/>
            </a:endParaRPr>
          </a:p>
          <a:p>
            <a:pPr marL="1337760">
              <a:lnSpc>
                <a:spcPct val="100000"/>
              </a:lnSpc>
              <a:spcBef>
                <a:spcPts val="1009"/>
              </a:spcBef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〓 </a:t>
            </a: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kršenje zakona i kažnjava se kao kazneno djelo</a:t>
            </a:r>
            <a:endParaRPr b="0" lang="hr-HR" sz="1800" spc="-1" strike="noStrike">
              <a:latin typeface="Arial"/>
            </a:endParaRPr>
          </a:p>
          <a:p>
            <a:pPr marL="288720" indent="-276480">
              <a:lnSpc>
                <a:spcPct val="100000"/>
              </a:lnSpc>
              <a:spcBef>
                <a:spcPts val="935"/>
              </a:spcBef>
              <a:buClr>
                <a:srgbClr val="202020"/>
              </a:buClr>
              <a:buFont typeface="Arial"/>
              <a:buChar char="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Primjeri plagijata:</a:t>
            </a:r>
            <a:endParaRPr b="0" lang="hr-HR" sz="1800" spc="-1" strike="noStrike">
              <a:latin typeface="Arial"/>
            </a:endParaRPr>
          </a:p>
          <a:p>
            <a:pPr marL="288720" indent="-276480">
              <a:lnSpc>
                <a:spcPct val="100000"/>
              </a:lnSpc>
              <a:spcBef>
                <a:spcPts val="1026"/>
              </a:spcBef>
              <a:buClr>
                <a:srgbClr val="202020"/>
              </a:buClr>
              <a:buFont typeface="Arial"/>
              <a:buChar char="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Predstavljanje tuđeg rada kao svojeg</a:t>
            </a:r>
            <a:endParaRPr b="0" lang="hr-HR" sz="1800" spc="-1" strike="noStrike">
              <a:latin typeface="Arial"/>
            </a:endParaRPr>
          </a:p>
          <a:p>
            <a:pPr marL="288720" indent="-276480">
              <a:lnSpc>
                <a:spcPct val="100000"/>
              </a:lnSpc>
              <a:spcBef>
                <a:spcPts val="1026"/>
              </a:spcBef>
              <a:buClr>
                <a:srgbClr val="202020"/>
              </a:buClr>
              <a:buFont typeface="Arial"/>
              <a:buChar char="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Navođenjem tuđih riječi bez znaka citiranja</a:t>
            </a:r>
            <a:endParaRPr b="0" lang="hr-HR" sz="1800" spc="-1" strike="noStrike">
              <a:latin typeface="Arial"/>
            </a:endParaRPr>
          </a:p>
          <a:p>
            <a:pPr marL="288720" indent="-276480">
              <a:lnSpc>
                <a:spcPct val="100000"/>
              </a:lnSpc>
              <a:spcBef>
                <a:spcPts val="950"/>
              </a:spcBef>
              <a:buClr>
                <a:srgbClr val="202020"/>
              </a:buClr>
              <a:buFont typeface="Arial"/>
              <a:buChar char="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Pogrešnim navođenjem tuđeg rada</a:t>
            </a:r>
            <a:endParaRPr b="0" lang="hr-HR" sz="1800" spc="-1" strike="noStrike">
              <a:latin typeface="Arial"/>
            </a:endParaRPr>
          </a:p>
          <a:p>
            <a:pPr marL="60840" algn="ctr">
              <a:lnSpc>
                <a:spcPct val="100000"/>
              </a:lnSpc>
              <a:spcBef>
                <a:spcPts val="1026"/>
              </a:spcBef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Tekst nije jedina stvar koja može biti plagijat.</a:t>
            </a:r>
            <a:endParaRPr b="0" lang="hr-HR" sz="1800" spc="-1" strike="noStrike">
              <a:latin typeface="Arial"/>
            </a:endParaRPr>
          </a:p>
          <a:p>
            <a:pPr marL="69120" algn="ctr">
              <a:lnSpc>
                <a:spcPct val="100000"/>
              </a:lnSpc>
              <a:spcBef>
                <a:spcPts val="1026"/>
              </a:spcBef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To mogu biti i slike, grafike, karte, crteži, video, glazba…</a:t>
            </a:r>
            <a:endParaRPr b="0" lang="hr-HR" sz="1800" spc="-1" strike="noStrike">
              <a:latin typeface="Arial"/>
            </a:endParaRPr>
          </a:p>
        </p:txBody>
      </p:sp>
      <p:sp>
        <p:nvSpPr>
          <p:cNvPr id="181" name="CustomShape 4"/>
          <p:cNvSpPr/>
          <p:nvPr/>
        </p:nvSpPr>
        <p:spPr>
          <a:xfrm>
            <a:off x="6572160" y="3324240"/>
            <a:ext cx="1618920" cy="1657080"/>
          </a:xfrm>
          <a:prstGeom prst="rect">
            <a:avLst/>
          </a:prstGeom>
          <a:blipFill rotWithShape="0">
            <a:blip r:embed="rId1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CustomShape 1"/>
          <p:cNvSpPr/>
          <p:nvPr/>
        </p:nvSpPr>
        <p:spPr>
          <a:xfrm>
            <a:off x="731520" y="3009960"/>
            <a:ext cx="6531840" cy="2335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3840" bIns="0">
            <a:spAutoFit/>
          </a:bodyPr>
          <a:p>
            <a:pPr marL="298440" indent="-285840">
              <a:lnSpc>
                <a:spcPct val="100000"/>
              </a:lnSpc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Koristiti se mogu samo dijelovi autorskih djela ali...</a:t>
            </a:r>
            <a:endParaRPr b="0" lang="hr-HR" sz="1800" spc="-1" strike="noStrike">
              <a:latin typeface="Arial"/>
            </a:endParaRPr>
          </a:p>
          <a:p>
            <a:pPr marL="393840">
              <a:lnSpc>
                <a:spcPct val="100000"/>
              </a:lnSpc>
              <a:spcBef>
                <a:spcPts val="876"/>
              </a:spcBef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samo u slučaju PARAFRAZA ili CITIRANJA.</a:t>
            </a:r>
            <a:endParaRPr b="0" lang="hr-HR" sz="1800" spc="-1" strike="noStrike">
              <a:latin typeface="Arial"/>
            </a:endParaRPr>
          </a:p>
          <a:p>
            <a:pPr marL="298440" indent="-285840">
              <a:lnSpc>
                <a:spcPct val="100000"/>
              </a:lnSpc>
              <a:spcBef>
                <a:spcPts val="876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Zakon dopušta citiranje jer...</a:t>
            </a:r>
            <a:endParaRPr b="0" lang="hr-HR" sz="1800" spc="-1" strike="noStrike">
              <a:latin typeface="Arial"/>
            </a:endParaRPr>
          </a:p>
          <a:p>
            <a:pPr lvl="1" marL="756360" indent="-285840">
              <a:lnSpc>
                <a:spcPct val="100000"/>
              </a:lnSpc>
              <a:spcBef>
                <a:spcPts val="950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ne treba tražiti dopuštenje autora.</a:t>
            </a:r>
            <a:endParaRPr b="0" lang="hr-HR" sz="1800" spc="-1" strike="noStrike">
              <a:latin typeface="Arial"/>
            </a:endParaRPr>
          </a:p>
          <a:p>
            <a:pPr lvl="1" marL="756360" indent="-285840">
              <a:lnSpc>
                <a:spcPct val="100000"/>
              </a:lnSpc>
              <a:spcBef>
                <a:spcPts val="876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ne treba platiti naknadu autoru.</a:t>
            </a:r>
            <a:endParaRPr b="0" lang="hr-HR" sz="1800" spc="-1" strike="noStrike">
              <a:latin typeface="Arial"/>
            </a:endParaRPr>
          </a:p>
          <a:p>
            <a:pPr marL="469800">
              <a:lnSpc>
                <a:spcPct val="100000"/>
              </a:lnSpc>
              <a:spcBef>
                <a:spcPts val="876"/>
              </a:spcBef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ALI uvijek se treba navesti izvor citata i autora.</a:t>
            </a:r>
            <a:endParaRPr b="0" lang="hr-HR" sz="1800" spc="-1" strike="noStrike">
              <a:latin typeface="Arial"/>
            </a:endParaRPr>
          </a:p>
        </p:txBody>
      </p:sp>
      <p:pic>
        <p:nvPicPr>
          <p:cNvPr id="183" name="Google Shape;127;p7" descr=""/>
          <p:cNvPicPr/>
          <p:nvPr/>
        </p:nvPicPr>
        <p:blipFill>
          <a:blip r:embed="rId1"/>
          <a:stretch/>
        </p:blipFill>
        <p:spPr>
          <a:xfrm>
            <a:off x="3282840" y="844560"/>
            <a:ext cx="2552400" cy="17902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extShape 1"/>
          <p:cNvSpPr txBox="1"/>
          <p:nvPr/>
        </p:nvSpPr>
        <p:spPr>
          <a:xfrm>
            <a:off x="3351960" y="61200"/>
            <a:ext cx="1800360" cy="1163880"/>
          </a:xfrm>
          <a:prstGeom prst="rect">
            <a:avLst/>
          </a:prstGeom>
          <a:noFill/>
          <a:ln>
            <a:noFill/>
          </a:ln>
        </p:spPr>
        <p:txBody>
          <a:bodyPr lIns="0" rIns="0" tIns="16560" bIns="0" anchor="b">
            <a:spAutoFit/>
          </a:bodyPr>
          <a:p>
            <a:pPr marL="12600">
              <a:lnSpc>
                <a:spcPct val="100000"/>
              </a:lnSpc>
            </a:pPr>
            <a:r>
              <a:rPr b="1" lang="hr-HR" sz="4200" spc="-1" strike="noStrike">
                <a:solidFill>
                  <a:srgbClr val="cda2d6"/>
                </a:solidFill>
                <a:latin typeface="Trebuchet MS"/>
                <a:ea typeface="Trebuchet MS"/>
              </a:rPr>
              <a:t>CITAT</a:t>
            </a:r>
            <a:endParaRPr b="0" lang="hr-HR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CustomShape 2"/>
          <p:cNvSpPr/>
          <p:nvPr/>
        </p:nvSpPr>
        <p:spPr>
          <a:xfrm>
            <a:off x="387360" y="1225440"/>
            <a:ext cx="7729560" cy="1588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298440" indent="-285840">
              <a:lnSpc>
                <a:spcPct val="100000"/>
              </a:lnSpc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„</a:t>
            </a: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Izvadak iz teksta koji se točno prenosi, navodi od riječi do</a:t>
            </a:r>
            <a:endParaRPr b="0" lang="hr-HR" sz="1800" spc="-1" strike="noStrike">
              <a:latin typeface="Arial"/>
            </a:endParaRPr>
          </a:p>
          <a:p>
            <a:pPr marL="298440">
              <a:lnSpc>
                <a:spcPct val="100000"/>
              </a:lnSpc>
              <a:spcBef>
                <a:spcPts val="51"/>
              </a:spcBef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riječi” (Hrvatski enciklopedijski rječnik, 2002.)</a:t>
            </a:r>
            <a:endParaRPr b="0" lang="hr-HR" sz="1800" spc="-1" strike="noStrike">
              <a:latin typeface="Arial"/>
            </a:endParaRPr>
          </a:p>
          <a:p>
            <a:pPr marL="298440" indent="-285840">
              <a:lnSpc>
                <a:spcPct val="159000"/>
              </a:lnSpc>
              <a:spcBef>
                <a:spcPts val="1176"/>
              </a:spcBef>
              <a:buClr>
                <a:srgbClr val="83992a"/>
              </a:buClr>
              <a:buFont typeface="Arial"/>
              <a:buChar char="•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Cit</a:t>
            </a:r>
            <a:r>
              <a:rPr b="0" lang="hr-HR" sz="1800" spc="-1" strike="noStrike" u="sng">
                <a:solidFill>
                  <a:srgbClr val="874296"/>
                </a:solidFill>
                <a:uFillTx/>
                <a:latin typeface="Arial"/>
                <a:ea typeface="Arial"/>
              </a:rPr>
              <a:t>at koji se izravno prenosi iz teksta drugog autora stavlja</a:t>
            </a: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 se u</a:t>
            </a:r>
            <a:endParaRPr b="0" lang="hr-HR" sz="1800" spc="-1" strike="noStrike">
              <a:latin typeface="Arial"/>
            </a:endParaRPr>
          </a:p>
          <a:p>
            <a:pPr marL="298440">
              <a:lnSpc>
                <a:spcPct val="159000"/>
              </a:lnSpc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navodnike ""</a:t>
            </a:r>
            <a:endParaRPr b="0" lang="hr-HR" sz="1800" spc="-1" strike="noStrike">
              <a:latin typeface="Arial"/>
            </a:endParaRPr>
          </a:p>
        </p:txBody>
      </p:sp>
      <p:sp>
        <p:nvSpPr>
          <p:cNvPr id="186" name="CustomShape 3"/>
          <p:cNvSpPr/>
          <p:nvPr/>
        </p:nvSpPr>
        <p:spPr>
          <a:xfrm>
            <a:off x="692280" y="3587760"/>
            <a:ext cx="7278120" cy="2766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5840" bIns="0">
            <a:spAutoFit/>
          </a:bodyPr>
          <a:p>
            <a:pPr marL="288720" indent="-275760">
              <a:lnSpc>
                <a:spcPct val="100000"/>
              </a:lnSpc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 </a:t>
            </a: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Prepričavanje, opisivanje misli drugim ili jasnijim riječima (Hrvatski  enciklopedijski rječnik 2002.)</a:t>
            </a:r>
            <a:endParaRPr b="0" lang="hr-HR" sz="1800" spc="-1" strike="noStrike">
              <a:latin typeface="Arial"/>
            </a:endParaRPr>
          </a:p>
          <a:p>
            <a:pPr marL="250920" indent="-237600">
              <a:lnSpc>
                <a:spcPct val="100000"/>
              </a:lnSpc>
              <a:spcBef>
                <a:spcPts val="459"/>
              </a:spcBef>
              <a:buClr>
                <a:srgbClr val="874296"/>
              </a:buClr>
              <a:buFont typeface="Arial"/>
              <a:buAutoNum type="arabicPeriod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prepričavanje svojim riječima, prepričavanje tuđih tekstova, misli i sl.</a:t>
            </a:r>
            <a:endParaRPr b="0" lang="hr-HR" sz="1800" spc="-1" strike="noStrike">
              <a:latin typeface="Arial"/>
            </a:endParaRPr>
          </a:p>
          <a:p>
            <a:pPr marL="250920" indent="-237600">
              <a:lnSpc>
                <a:spcPct val="100000"/>
              </a:lnSpc>
              <a:spcBef>
                <a:spcPts val="6"/>
              </a:spcBef>
              <a:buClr>
                <a:srgbClr val="874296"/>
              </a:buClr>
              <a:buFont typeface="Arial"/>
              <a:buAutoNum type="arabicPeriod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razrada tuđe muzičke teme (Grč.)</a:t>
            </a:r>
            <a:endParaRPr b="0" lang="hr-HR" sz="1800" spc="-1" strike="noStrike">
              <a:latin typeface="Arial"/>
            </a:endParaRPr>
          </a:p>
          <a:p>
            <a:pPr marL="12600">
              <a:lnSpc>
                <a:spcPct val="196000"/>
              </a:lnSpc>
              <a:spcBef>
                <a:spcPts val="224"/>
              </a:spcBef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 </a:t>
            </a: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Ako kažemo: “Prema Bibliji...” tada to nije plagijat nego parafraziranje.  (Bratoljub Klaić, Rječnik stranih riječi, Nakladni zavod Matice hrvatske,</a:t>
            </a:r>
            <a:endParaRPr b="0" lang="hr-HR" sz="1800" spc="-1" strike="noStrike">
              <a:latin typeface="Arial"/>
            </a:endParaRPr>
          </a:p>
          <a:p>
            <a:pPr marL="12600">
              <a:lnSpc>
                <a:spcPct val="116000"/>
              </a:lnSpc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Zagreb, 1990., str. 1005.)</a:t>
            </a:r>
            <a:endParaRPr b="0" lang="hr-HR" sz="18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286"/>
              </a:spcBef>
            </a:pPr>
            <a:r>
              <a:rPr b="0" lang="hr-HR" sz="900" spc="-1" strike="noStrike">
                <a:solidFill>
                  <a:srgbClr val="874296"/>
                </a:solidFill>
                <a:latin typeface="Times New Roman"/>
                <a:ea typeface="Times New Roman"/>
              </a:rPr>
              <a:t>9</a:t>
            </a:r>
            <a:endParaRPr b="0" lang="hr-HR" sz="900" spc="-1" strike="noStrike">
              <a:latin typeface="Arial"/>
            </a:endParaRPr>
          </a:p>
        </p:txBody>
      </p:sp>
      <p:sp>
        <p:nvSpPr>
          <p:cNvPr id="187" name="CustomShape 4"/>
          <p:cNvSpPr/>
          <p:nvPr/>
        </p:nvSpPr>
        <p:spPr>
          <a:xfrm>
            <a:off x="2901960" y="2755440"/>
            <a:ext cx="3809520" cy="657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6560" bIns="0" anchor="b">
            <a:spAutoFit/>
          </a:bodyPr>
          <a:p>
            <a:pPr marL="12600">
              <a:lnSpc>
                <a:spcPct val="100000"/>
              </a:lnSpc>
            </a:pPr>
            <a:r>
              <a:rPr b="1" lang="hr-HR" sz="4200" spc="-1" strike="noStrike">
                <a:solidFill>
                  <a:srgbClr val="cda2d6"/>
                </a:solidFill>
                <a:latin typeface="Trebuchet MS"/>
                <a:ea typeface="Trebuchet MS"/>
              </a:rPr>
              <a:t>PARAFRAZA</a:t>
            </a:r>
            <a:endParaRPr b="0" lang="hr-HR" sz="4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692280" y="2292480"/>
            <a:ext cx="7309800" cy="3323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3120" bIns="0">
            <a:spAutoFit/>
          </a:bodyPr>
          <a:p>
            <a:pPr marL="288720" indent="-276480">
              <a:lnSpc>
                <a:spcPct val="171000"/>
              </a:lnSpc>
              <a:buClr>
                <a:srgbClr val="202020"/>
              </a:buClr>
              <a:buFont typeface="Arial"/>
              <a:buChar char="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U akademskom svijetu još uvijek ne postoji jedinstveni  način!</a:t>
            </a:r>
            <a:endParaRPr b="0" lang="hr-HR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b="0" lang="hr-HR" sz="1800" spc="-1" strike="noStrike">
              <a:latin typeface="Arial"/>
            </a:endParaRPr>
          </a:p>
          <a:p>
            <a:pPr marL="12600">
              <a:lnSpc>
                <a:spcPct val="100000"/>
              </a:lnSpc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Trenutno je važeći način citiranja prema:</a:t>
            </a:r>
            <a:endParaRPr b="0" lang="hr-HR" sz="1800" spc="-1" strike="noStrike">
              <a:latin typeface="Arial"/>
            </a:endParaRPr>
          </a:p>
          <a:p>
            <a:pPr marL="12600">
              <a:lnSpc>
                <a:spcPct val="100000"/>
              </a:lnSpc>
            </a:pPr>
            <a:endParaRPr b="0" lang="hr-HR" sz="1800" spc="-1" strike="noStrike">
              <a:latin typeface="Arial"/>
            </a:endParaRPr>
          </a:p>
          <a:p>
            <a:pPr marL="288720" indent="-276480">
              <a:lnSpc>
                <a:spcPct val="101000"/>
              </a:lnSpc>
              <a:spcBef>
                <a:spcPts val="524"/>
              </a:spcBef>
              <a:buClr>
                <a:srgbClr val="202020"/>
              </a:buClr>
              <a:buFont typeface="Arial"/>
              <a:buChar char="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Hrvatski pravopis. 2013. Institut za hrvatski jezik i  jezikoslovlje. Zagreb</a:t>
            </a:r>
            <a:endParaRPr b="0" lang="hr-HR" sz="1800" spc="-1" strike="noStrike">
              <a:latin typeface="Arial"/>
            </a:endParaRPr>
          </a:p>
          <a:p>
            <a:pPr marL="288720" indent="-195120">
              <a:lnSpc>
                <a:spcPct val="101000"/>
              </a:lnSpc>
              <a:spcBef>
                <a:spcPts val="524"/>
              </a:spcBef>
            </a:pPr>
            <a:endParaRPr b="0" lang="hr-HR" sz="1800" spc="-1" strike="noStrike">
              <a:latin typeface="Arial"/>
            </a:endParaRPr>
          </a:p>
          <a:p>
            <a:pPr marL="288720" indent="-276480">
              <a:lnSpc>
                <a:spcPct val="101000"/>
              </a:lnSpc>
              <a:spcBef>
                <a:spcPts val="524"/>
              </a:spcBef>
              <a:buClr>
                <a:srgbClr val="202020"/>
              </a:buClr>
              <a:buFont typeface="Arial"/>
              <a:buChar char=""/>
            </a:pPr>
            <a:r>
              <a:rPr b="0" lang="hr-HR" sz="1800" spc="-1" strike="noStrike">
                <a:solidFill>
                  <a:srgbClr val="874296"/>
                </a:solidFill>
                <a:latin typeface="Arial"/>
                <a:ea typeface="Arial"/>
              </a:rPr>
              <a:t>Link na pravilno navođenje izvora literature:</a:t>
            </a:r>
            <a:endParaRPr b="0" lang="hr-HR" sz="1800" spc="-1" strike="noStrike">
              <a:latin typeface="Arial"/>
            </a:endParaRPr>
          </a:p>
          <a:p>
            <a:pPr marL="288720" indent="-276480">
              <a:lnSpc>
                <a:spcPct val="101000"/>
              </a:lnSpc>
              <a:spcBef>
                <a:spcPts val="524"/>
              </a:spcBef>
            </a:pPr>
            <a:r>
              <a:rPr b="0" lang="hr-HR" sz="1800" spc="-1" strike="noStrike">
                <a:solidFill>
                  <a:srgbClr val="874296"/>
                </a:solidFill>
                <a:latin typeface="Trebuchet MS"/>
                <a:ea typeface="Trebuchet MS"/>
              </a:rPr>
              <a:t>http://pravopis.hr/pravilo/bibliografske-jedinice/87/</a:t>
            </a:r>
            <a:endParaRPr b="0" lang="hr-HR" sz="1800" spc="-1" strike="noStrike">
              <a:latin typeface="Arial"/>
            </a:endParaRPr>
          </a:p>
          <a:p>
            <a:pPr marL="288720" indent="-195120">
              <a:lnSpc>
                <a:spcPct val="101000"/>
              </a:lnSpc>
              <a:spcBef>
                <a:spcPts val="524"/>
              </a:spcBef>
            </a:pPr>
            <a:endParaRPr b="0" lang="hr-HR" sz="1800" spc="-1" strike="noStrike">
              <a:latin typeface="Arial"/>
            </a:endParaRPr>
          </a:p>
        </p:txBody>
      </p:sp>
      <p:sp>
        <p:nvSpPr>
          <p:cNvPr id="189" name="CustomShape 2"/>
          <p:cNvSpPr/>
          <p:nvPr/>
        </p:nvSpPr>
        <p:spPr>
          <a:xfrm>
            <a:off x="539640" y="615960"/>
            <a:ext cx="7467120" cy="129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6560" bIns="0">
            <a:spAutoFit/>
          </a:bodyPr>
          <a:p>
            <a:pPr marL="12600">
              <a:lnSpc>
                <a:spcPct val="100000"/>
              </a:lnSpc>
            </a:pPr>
            <a:r>
              <a:rPr b="1" lang="hr-HR" sz="4200" spc="-1" strike="noStrike">
                <a:solidFill>
                  <a:srgbClr val="cda2d6"/>
                </a:solidFill>
                <a:latin typeface="Trebuchet MS"/>
                <a:ea typeface="Trebuchet MS"/>
              </a:rPr>
              <a:t>KAKO PRAVILNO NAVESTI IZVOR LITERATURE?</a:t>
            </a:r>
            <a:endParaRPr b="0" lang="hr-HR" sz="4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Application>LibreOffice/6.2.5.2$Windows_X86_64 LibreOffice_project/1ec314fa52f458adc18c4f025c545a4e8b22c159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2020-04-06T20:18:05Z</dcterms:created>
  <dc:creator/>
  <dc:description/>
  <dc:language>hr-HR</dc:language>
  <cp:lastModifiedBy/>
  <dcterms:modified xsi:type="dcterms:W3CDTF">2020-04-14T09:21:47Z</dcterms:modified>
  <cp:revision>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2020-03-31T00:00:00Z</vt:filetime>
  </property>
  <property fmtid="{D5CDD505-2E9C-101B-9397-08002B2CF9AE}" pid="3" name="LastSaved">
    <vt:filetime>2020-04-06T00:00:00Z</vt:filetime>
  </property>
</Properties>
</file>